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6" r:id="rId4"/>
    <p:sldId id="272" r:id="rId5"/>
    <p:sldId id="273" r:id="rId6"/>
    <p:sldId id="270" r:id="rId7"/>
    <p:sldId id="268" r:id="rId8"/>
    <p:sldId id="267" r:id="rId9"/>
    <p:sldId id="271" r:id="rId10"/>
    <p:sldId id="269" r:id="rId11"/>
    <p:sldId id="258" r:id="rId12"/>
    <p:sldId id="259" r:id="rId13"/>
    <p:sldId id="260" r:id="rId14"/>
    <p:sldId id="263" r:id="rId15"/>
    <p:sldId id="264" r:id="rId16"/>
    <p:sldId id="261" r:id="rId17"/>
    <p:sldId id="262" r:id="rId18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20"/>
      <p:bold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77">
          <p15:clr>
            <a:srgbClr val="A4A3A4"/>
          </p15:clr>
        </p15:guide>
        <p15:guide id="2" pos="2721">
          <p15:clr>
            <a:srgbClr val="A4A3A4"/>
          </p15:clr>
        </p15:guide>
        <p15:guide id="3" pos="2438">
          <p15:clr>
            <a:srgbClr val="9AA0A6"/>
          </p15:clr>
        </p15:guide>
        <p15:guide id="4" pos="416">
          <p15:clr>
            <a:srgbClr val="9AA0A6"/>
          </p15:clr>
        </p15:guide>
        <p15:guide id="5" pos="1191">
          <p15:clr>
            <a:srgbClr val="9AA0A6"/>
          </p15:clr>
        </p15:guide>
        <p15:guide id="6" pos="638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iohyEog1akfKJRRdWquyApPmpA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1176" y="456"/>
      </p:cViewPr>
      <p:guideLst>
        <p:guide orient="horz" pos="1077"/>
        <p:guide pos="2721"/>
        <p:guide pos="2438"/>
        <p:guide pos="416"/>
        <p:guide pos="1191"/>
        <p:guide pos="6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71EAACC3-7B0D-9B42-E6DB-DE04052A1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>
            <a:extLst>
              <a:ext uri="{FF2B5EF4-FFF2-40B4-BE49-F238E27FC236}">
                <a16:creationId xmlns:a16="http://schemas.microsoft.com/office/drawing/2014/main" id="{EEBE56F5-FB81-AEFC-8CB4-BA34371755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5:notes">
            <a:extLst>
              <a:ext uri="{FF2B5EF4-FFF2-40B4-BE49-F238E27FC236}">
                <a16:creationId xmlns:a16="http://schemas.microsoft.com/office/drawing/2014/main" id="{2B8067A4-B181-AC33-8334-DAB4726FDB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197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B7D401A3-092E-54C3-18C2-DB9340DB2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:notes">
            <a:extLst>
              <a:ext uri="{FF2B5EF4-FFF2-40B4-BE49-F238E27FC236}">
                <a16:creationId xmlns:a16="http://schemas.microsoft.com/office/drawing/2014/main" id="{E734F137-D129-3540-8C4F-B77CF45B93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7:notes">
            <a:extLst>
              <a:ext uri="{FF2B5EF4-FFF2-40B4-BE49-F238E27FC236}">
                <a16:creationId xmlns:a16="http://schemas.microsoft.com/office/drawing/2014/main" id="{24D5D5B0-D834-F86E-6F2F-C021F7CC52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50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487627D6-2B68-4607-FB23-48F42CB19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:notes">
            <a:extLst>
              <a:ext uri="{FF2B5EF4-FFF2-40B4-BE49-F238E27FC236}">
                <a16:creationId xmlns:a16="http://schemas.microsoft.com/office/drawing/2014/main" id="{A51A04AF-F781-E2EE-561F-3DCE1D814B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7:notes">
            <a:extLst>
              <a:ext uri="{FF2B5EF4-FFF2-40B4-BE49-F238E27FC236}">
                <a16:creationId xmlns:a16="http://schemas.microsoft.com/office/drawing/2014/main" id="{8F8E67C5-5B6A-CC63-5161-85CA90D6EC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437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f9e8f15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13f9e8f15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f9e8f156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g13f9e8f156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B32F0AED-B36F-BCE0-AE6F-53FCB1E47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>
            <a:extLst>
              <a:ext uri="{FF2B5EF4-FFF2-40B4-BE49-F238E27FC236}">
                <a16:creationId xmlns:a16="http://schemas.microsoft.com/office/drawing/2014/main" id="{BF2261E2-66DB-C03E-6536-4E248DBC2A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5:notes">
            <a:extLst>
              <a:ext uri="{FF2B5EF4-FFF2-40B4-BE49-F238E27FC236}">
                <a16:creationId xmlns:a16="http://schemas.microsoft.com/office/drawing/2014/main" id="{40A7B487-631C-C028-9198-42A669F246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513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ED7E2682-4484-9D0E-8FE0-FDC1E7A8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>
            <a:extLst>
              <a:ext uri="{FF2B5EF4-FFF2-40B4-BE49-F238E27FC236}">
                <a16:creationId xmlns:a16="http://schemas.microsoft.com/office/drawing/2014/main" id="{DBD89123-3F2F-9AA9-4A2E-CFF1AF5A76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5:notes">
            <a:extLst>
              <a:ext uri="{FF2B5EF4-FFF2-40B4-BE49-F238E27FC236}">
                <a16:creationId xmlns:a16="http://schemas.microsoft.com/office/drawing/2014/main" id="{121F6A37-1022-34A7-8F84-18C929E04B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588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41A7EB84-7E52-98A0-F609-95B155A1B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>
            <a:extLst>
              <a:ext uri="{FF2B5EF4-FFF2-40B4-BE49-F238E27FC236}">
                <a16:creationId xmlns:a16="http://schemas.microsoft.com/office/drawing/2014/main" id="{B40A95E4-72E0-8E35-070D-CC0F446BFF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5:notes">
            <a:extLst>
              <a:ext uri="{FF2B5EF4-FFF2-40B4-BE49-F238E27FC236}">
                <a16:creationId xmlns:a16="http://schemas.microsoft.com/office/drawing/2014/main" id="{0FD7E002-A176-C41B-0AF1-FF341AD52D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586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BA5EF5E1-7D0D-609E-77E2-C57B9620D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>
            <a:extLst>
              <a:ext uri="{FF2B5EF4-FFF2-40B4-BE49-F238E27FC236}">
                <a16:creationId xmlns:a16="http://schemas.microsoft.com/office/drawing/2014/main" id="{2B4B73A4-AD2C-4B95-AD4D-45233A9CC2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5:notes">
            <a:extLst>
              <a:ext uri="{FF2B5EF4-FFF2-40B4-BE49-F238E27FC236}">
                <a16:creationId xmlns:a16="http://schemas.microsoft.com/office/drawing/2014/main" id="{E6103437-3996-4419-2E8D-8A9D5BC970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911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0EBE4006-EF5B-A3A6-3D36-1E703889D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>
            <a:extLst>
              <a:ext uri="{FF2B5EF4-FFF2-40B4-BE49-F238E27FC236}">
                <a16:creationId xmlns:a16="http://schemas.microsoft.com/office/drawing/2014/main" id="{29D16531-CBD6-21C0-E15D-1232AEE61C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5:notes">
            <a:extLst>
              <a:ext uri="{FF2B5EF4-FFF2-40B4-BE49-F238E27FC236}">
                <a16:creationId xmlns:a16="http://schemas.microsoft.com/office/drawing/2014/main" id="{39EDB3CF-D682-252B-3FD6-85995492B0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583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DB3C59E7-D3D3-B211-E582-A9C8BA970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>
            <a:extLst>
              <a:ext uri="{FF2B5EF4-FFF2-40B4-BE49-F238E27FC236}">
                <a16:creationId xmlns:a16="http://schemas.microsoft.com/office/drawing/2014/main" id="{AE879837-B1DF-FE00-DD87-697284FB7B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5:notes">
            <a:extLst>
              <a:ext uri="{FF2B5EF4-FFF2-40B4-BE49-F238E27FC236}">
                <a16:creationId xmlns:a16="http://schemas.microsoft.com/office/drawing/2014/main" id="{EE425C64-AE28-ABE3-BB30-74AB8CA50F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698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7977E613-A0CA-4D8D-5797-CDBD51458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>
            <a:extLst>
              <a:ext uri="{FF2B5EF4-FFF2-40B4-BE49-F238E27FC236}">
                <a16:creationId xmlns:a16="http://schemas.microsoft.com/office/drawing/2014/main" id="{19A59BC3-5019-4FB9-836B-C8C48F5A8B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5:notes">
            <a:extLst>
              <a:ext uri="{FF2B5EF4-FFF2-40B4-BE49-F238E27FC236}">
                <a16:creationId xmlns:a16="http://schemas.microsoft.com/office/drawing/2014/main" id="{7C276C80-88AB-9B73-0357-1A357E1D52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794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4D4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652150" y="1851250"/>
            <a:ext cx="7983300" cy="8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47500" lnSpcReduction="2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fr-FR" sz="6600" b="1" i="0" dirty="0">
                <a:solidFill>
                  <a:srgbClr val="C678DD"/>
                </a:solidFill>
                <a:effectLst/>
                <a:latin typeface="Montserrat" panose="00000500000000000000" pitchFamily="2" charset="0"/>
              </a:rPr>
              <a:t>Optimisation Boutique </a:t>
            </a:r>
            <a:r>
              <a:rPr lang="fr-FR" sz="6600" b="1" i="0" dirty="0" err="1">
                <a:solidFill>
                  <a:srgbClr val="C678DD"/>
                </a:solidFill>
                <a:effectLst/>
                <a:latin typeface="Montserrat" panose="00000500000000000000" pitchFamily="2" charset="0"/>
              </a:rPr>
              <a:t>Bottleneck</a:t>
            </a:r>
            <a:endParaRPr sz="5200" b="0" i="0" u="none" strike="noStrike" cap="none" dirty="0">
              <a:solidFill>
                <a:srgbClr val="F3F3F3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4968964" y="3582148"/>
            <a:ext cx="3807680" cy="53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fr" sz="2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Abderrahmane - Jordan</a:t>
            </a:r>
            <a:endParaRPr sz="2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4968964" y="3975103"/>
            <a:ext cx="3807680" cy="53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fr" sz="2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Formation Data analyst Projet n°6 </a:t>
            </a:r>
            <a:endParaRPr sz="2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4968964" y="4368058"/>
            <a:ext cx="3807680" cy="53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fr"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f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14</a:t>
            </a:r>
            <a:r>
              <a:rPr lang="fr"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/03/2025</a:t>
            </a:r>
            <a:r>
              <a:rPr lang="fr" sz="2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2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60B29D73-AB63-57FE-E8B1-B66306144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>
            <a:extLst>
              <a:ext uri="{FF2B5EF4-FFF2-40B4-BE49-F238E27FC236}">
                <a16:creationId xmlns:a16="http://schemas.microsoft.com/office/drawing/2014/main" id="{95074D37-0272-D116-FB91-106EECB8B68B}"/>
              </a:ext>
            </a:extLst>
          </p:cNvPr>
          <p:cNvSpPr/>
          <p:nvPr/>
        </p:nvSpPr>
        <p:spPr>
          <a:xfrm>
            <a:off x="0" y="0"/>
            <a:ext cx="9144000" cy="1390200"/>
          </a:xfrm>
          <a:prstGeom prst="rect">
            <a:avLst/>
          </a:prstGeom>
          <a:solidFill>
            <a:srgbClr val="004D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5">
            <a:extLst>
              <a:ext uri="{FF2B5EF4-FFF2-40B4-BE49-F238E27FC236}">
                <a16:creationId xmlns:a16="http://schemas.microsoft.com/office/drawing/2014/main" id="{568AF416-3803-C057-EA17-546DD069FE08}"/>
              </a:ext>
            </a:extLst>
          </p:cNvPr>
          <p:cNvSpPr txBox="1"/>
          <p:nvPr/>
        </p:nvSpPr>
        <p:spPr>
          <a:xfrm>
            <a:off x="895525" y="337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fr" sz="2500" b="0" i="0" u="none" strike="noStrike" cap="none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Fusion ou consolidations des données</a:t>
            </a:r>
            <a:endParaRPr sz="2500" b="0" i="0" u="none" strike="noStrike" cap="none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0ED0315A-F3AE-CF41-620A-9B9750EDE51C}"/>
              </a:ext>
            </a:extLst>
          </p:cNvPr>
          <p:cNvSpPr/>
          <p:nvPr/>
        </p:nvSpPr>
        <p:spPr>
          <a:xfrm>
            <a:off x="1012175" y="993350"/>
            <a:ext cx="452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3;p4">
            <a:extLst>
              <a:ext uri="{FF2B5EF4-FFF2-40B4-BE49-F238E27FC236}">
                <a16:creationId xmlns:a16="http://schemas.microsoft.com/office/drawing/2014/main" id="{AB966768-9E88-C0EB-4B09-8CC89201C1F5}"/>
              </a:ext>
            </a:extLst>
          </p:cNvPr>
          <p:cNvSpPr txBox="1">
            <a:spLocks/>
          </p:cNvSpPr>
          <p:nvPr/>
        </p:nvSpPr>
        <p:spPr>
          <a:xfrm>
            <a:off x="423369" y="1709012"/>
            <a:ext cx="4294936" cy="88896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Clr>
                <a:srgbClr val="999999"/>
              </a:buClr>
              <a:buNone/>
            </a:pPr>
            <a:r>
              <a:rPr lang="fr-FR" sz="800" b="1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Choix des attributs</a:t>
            </a:r>
            <a:r>
              <a:rPr lang="fr-FR" sz="800" b="0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dirty="0">
                <a:solidFill>
                  <a:schemeClr val="accent5">
                    <a:lumMod val="50000"/>
                  </a:schemeClr>
                </a:solidFill>
                <a:latin typeface="Montserrat" panose="00000500000000000000" pitchFamily="2" charset="0"/>
              </a:rPr>
              <a:t>-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Sélection rigoureuse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des attributs pertinents :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Base Web épurée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: conservation </a:t>
            </a:r>
            <a:r>
              <a:rPr lang="fr-FR" sz="800" b="0" i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de </a:t>
            </a:r>
            <a:r>
              <a:rPr lang="fr-FR" sz="800" dirty="0">
                <a:solidFill>
                  <a:schemeClr val="accent5">
                    <a:lumMod val="50000"/>
                  </a:schemeClr>
                </a:solidFill>
                <a:latin typeface="Montserrat" panose="00000500000000000000" pitchFamily="2" charset="0"/>
              </a:rPr>
              <a:t>6</a:t>
            </a:r>
            <a:r>
              <a:rPr lang="fr-FR" sz="800" b="0" i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colonnes sur 29 initiales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Base ERP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: conservation des 6 colonnes principales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Table de liaison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: utilisation comme pont entre les deux bases</a:t>
            </a:r>
            <a:endParaRPr lang="fr" sz="800" i="1" dirty="0">
              <a:solidFill>
                <a:schemeClr val="accent5">
                  <a:lumMod val="50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63;p4">
            <a:extLst>
              <a:ext uri="{FF2B5EF4-FFF2-40B4-BE49-F238E27FC236}">
                <a16:creationId xmlns:a16="http://schemas.microsoft.com/office/drawing/2014/main" id="{489B221C-D717-E399-0ABE-62D509A77D3D}"/>
              </a:ext>
            </a:extLst>
          </p:cNvPr>
          <p:cNvSpPr txBox="1">
            <a:spLocks/>
          </p:cNvSpPr>
          <p:nvPr/>
        </p:nvSpPr>
        <p:spPr>
          <a:xfrm>
            <a:off x="4760237" y="1705859"/>
            <a:ext cx="4294936" cy="114463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Clr>
                <a:srgbClr val="999999"/>
              </a:buClr>
              <a:buNone/>
            </a:pPr>
            <a:r>
              <a:rPr lang="fr-FR" sz="800" b="1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Vigilances particulières</a:t>
            </a:r>
            <a:r>
              <a:rPr lang="fr-FR" sz="800" b="0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Détection des références sans correspondance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: 91 lignes sans id_web dans la table de liaison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Gestion des doublons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dans la base web : dédoublonnage nécessaire avant fusion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Augmentation anormale 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du nombre de lignes lors de la première tentative de fusion</a:t>
            </a:r>
            <a:endParaRPr lang="fr" sz="800" i="1" dirty="0">
              <a:solidFill>
                <a:schemeClr val="accent5">
                  <a:lumMod val="50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Image 6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AFD007C9-D9D4-C436-334F-25869CD52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98" y="3014437"/>
            <a:ext cx="4520581" cy="669437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469803E-FA0E-4643-1548-A21449D7D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98" y="3846747"/>
            <a:ext cx="5624916" cy="455156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323375F-CFF9-18A1-3DC6-0967B878F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98" y="4464776"/>
            <a:ext cx="6515100" cy="676275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6530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/>
          <p:cNvSpPr/>
          <p:nvPr/>
        </p:nvSpPr>
        <p:spPr>
          <a:xfrm>
            <a:off x="0" y="0"/>
            <a:ext cx="9144000" cy="1390200"/>
          </a:xfrm>
          <a:prstGeom prst="rect">
            <a:avLst/>
          </a:prstGeom>
          <a:solidFill>
            <a:srgbClr val="004D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5"/>
          <p:cNvSpPr txBox="1"/>
          <p:nvPr/>
        </p:nvSpPr>
        <p:spPr>
          <a:xfrm>
            <a:off x="895525" y="337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fr" sz="2500" b="0" i="0" u="none" strike="noStrike" cap="none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Fusion ou consolidations des données</a:t>
            </a:r>
            <a:endParaRPr sz="2500" b="0" i="0" u="none" strike="noStrike" cap="none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5"/>
          <p:cNvSpPr/>
          <p:nvPr/>
        </p:nvSpPr>
        <p:spPr>
          <a:xfrm>
            <a:off x="1012175" y="993350"/>
            <a:ext cx="452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63;p4">
            <a:extLst>
              <a:ext uri="{FF2B5EF4-FFF2-40B4-BE49-F238E27FC236}">
                <a16:creationId xmlns:a16="http://schemas.microsoft.com/office/drawing/2014/main" id="{A9B2550F-627B-EB33-D863-1BC9898052D7}"/>
              </a:ext>
            </a:extLst>
          </p:cNvPr>
          <p:cNvSpPr txBox="1">
            <a:spLocks/>
          </p:cNvSpPr>
          <p:nvPr/>
        </p:nvSpPr>
        <p:spPr>
          <a:xfrm>
            <a:off x="38317" y="1447754"/>
            <a:ext cx="4294936" cy="754859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Clr>
                <a:srgbClr val="999999"/>
              </a:buClr>
              <a:buNone/>
            </a:pPr>
            <a:r>
              <a:rPr lang="fr-FR" sz="800" b="1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Clés utilisées</a:t>
            </a:r>
            <a:r>
              <a:rPr lang="fr-FR" sz="800" b="0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Fusion ERP-Liaison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: sur la clé `product_id`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Fusion avec Web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: jointure sur `id_web` et `sku`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Difficulté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: gestion des doublons dans la base web</a:t>
            </a:r>
            <a:endParaRPr lang="fr" sz="800" i="1" dirty="0">
              <a:solidFill>
                <a:schemeClr val="accent5">
                  <a:lumMod val="50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63;p4">
            <a:extLst>
              <a:ext uri="{FF2B5EF4-FFF2-40B4-BE49-F238E27FC236}">
                <a16:creationId xmlns:a16="http://schemas.microsoft.com/office/drawing/2014/main" id="{3E0B16F5-6F6E-CBCF-F291-25F042A8C46C}"/>
              </a:ext>
            </a:extLst>
          </p:cNvPr>
          <p:cNvSpPr txBox="1">
            <a:spLocks/>
          </p:cNvSpPr>
          <p:nvPr/>
        </p:nvSpPr>
        <p:spPr>
          <a:xfrm>
            <a:off x="5416656" y="3120880"/>
            <a:ext cx="3488095" cy="116190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Clr>
                <a:srgbClr val="999999"/>
              </a:buClr>
              <a:buNone/>
            </a:pPr>
            <a:r>
              <a:rPr lang="fr-FR" sz="800" b="1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Difficultés rencontrées</a:t>
            </a:r>
            <a:r>
              <a:rPr lang="fr-FR" sz="800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b="1" dirty="0">
                <a:solidFill>
                  <a:schemeClr val="accent5">
                    <a:lumMod val="50000"/>
                  </a:schemeClr>
                </a:solidFill>
                <a:latin typeface="Montserrat" panose="00000500000000000000" pitchFamily="2" charset="0"/>
              </a:rPr>
              <a:t>-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Explosion du nombre d'enregistrements</a:t>
            </a:r>
            <a:r>
              <a:rPr lang="fr-FR" sz="80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: 9183 lignes après première fusion (au lieu de 825 attendues)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Cause identifiée</a:t>
            </a:r>
            <a:r>
              <a:rPr lang="fr-FR" sz="80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: présence de doublons dans la base web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Solution</a:t>
            </a:r>
            <a:r>
              <a:rPr lang="fr-FR" sz="80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: création d'une table web dédoublonnée avant fusion finale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Résultat final</a:t>
            </a:r>
            <a:r>
              <a:rPr lang="fr-FR" sz="80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: table fusionnée de 825 lignes cohérentes</a:t>
            </a:r>
            <a:endParaRPr lang="fr" sz="800" i="1" dirty="0">
              <a:solidFill>
                <a:schemeClr val="accent5">
                  <a:lumMod val="50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Image 6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31F57354-2604-6A05-44FF-8F26AEFC6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59" y="2260168"/>
            <a:ext cx="5117508" cy="28833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"/>
          <p:cNvSpPr/>
          <p:nvPr/>
        </p:nvSpPr>
        <p:spPr>
          <a:xfrm>
            <a:off x="0" y="0"/>
            <a:ext cx="9144000" cy="1390200"/>
          </a:xfrm>
          <a:prstGeom prst="rect">
            <a:avLst/>
          </a:prstGeom>
          <a:solidFill>
            <a:srgbClr val="004D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6"/>
          <p:cNvSpPr txBox="1"/>
          <p:nvPr/>
        </p:nvSpPr>
        <p:spPr>
          <a:xfrm>
            <a:off x="895525" y="337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fr" sz="2500" b="0" i="0" u="none" strike="noStrike" cap="none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Analyses univariées du prix</a:t>
            </a:r>
            <a:endParaRPr sz="2500" b="0" i="0" u="none" strike="noStrike" cap="none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6"/>
          <p:cNvSpPr/>
          <p:nvPr/>
        </p:nvSpPr>
        <p:spPr>
          <a:xfrm>
            <a:off x="1012175" y="993350"/>
            <a:ext cx="452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63;p4">
            <a:extLst>
              <a:ext uri="{FF2B5EF4-FFF2-40B4-BE49-F238E27FC236}">
                <a16:creationId xmlns:a16="http://schemas.microsoft.com/office/drawing/2014/main" id="{3EF207D8-B84A-F4DB-0359-96D84FCECFDE}"/>
              </a:ext>
            </a:extLst>
          </p:cNvPr>
          <p:cNvSpPr txBox="1">
            <a:spLocks/>
          </p:cNvSpPr>
          <p:nvPr/>
        </p:nvSpPr>
        <p:spPr>
          <a:xfrm>
            <a:off x="2647035" y="1451104"/>
            <a:ext cx="3849927" cy="88897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Clr>
                <a:srgbClr val="999999"/>
              </a:buClr>
              <a:buNone/>
            </a:pPr>
            <a:r>
              <a:rPr lang="fr-FR" sz="800" b="1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Méthodes statistiques employées</a:t>
            </a:r>
            <a:r>
              <a:rPr lang="fr-FR" sz="800" b="0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dirty="0">
                <a:solidFill>
                  <a:schemeClr val="accent5">
                    <a:lumMod val="50000"/>
                  </a:schemeClr>
                </a:solidFill>
                <a:latin typeface="Montserrat" panose="00000500000000000000" pitchFamily="2" charset="0"/>
              </a:rPr>
              <a:t>-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Boîte à moustaches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pour visualiser la distribution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Z-Score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pour identifier les valeurs aberrantes (&gt; 3 écarts-types)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Écart interquartile (IQR)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pour une approche robuste aux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outliers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Statistiques descriptives**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: min, max, moyenne, médiane, quartiles</a:t>
            </a:r>
            <a:endParaRPr lang="fr" sz="800" i="1" dirty="0">
              <a:solidFill>
                <a:schemeClr val="accent5">
                  <a:lumMod val="50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14" name="Image 13" descr="Une image contenant capture d’écran, ligne, conception&#10;&#10;Le contenu généré par l’IA peut être incorrect.">
            <a:extLst>
              <a:ext uri="{FF2B5EF4-FFF2-40B4-BE49-F238E27FC236}">
                <a16:creationId xmlns:a16="http://schemas.microsoft.com/office/drawing/2014/main" id="{9D6F34C4-09C4-D221-2489-5CB6014CF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74" y="2406859"/>
            <a:ext cx="8110647" cy="1490606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17" name="Google Shape;63;p4">
            <a:extLst>
              <a:ext uri="{FF2B5EF4-FFF2-40B4-BE49-F238E27FC236}">
                <a16:creationId xmlns:a16="http://schemas.microsoft.com/office/drawing/2014/main" id="{821609F7-699C-E116-2B52-BDDBC89F502D}"/>
              </a:ext>
            </a:extLst>
          </p:cNvPr>
          <p:cNvSpPr txBox="1">
            <a:spLocks/>
          </p:cNvSpPr>
          <p:nvPr/>
        </p:nvSpPr>
        <p:spPr>
          <a:xfrm>
            <a:off x="164803" y="4079380"/>
            <a:ext cx="2918639" cy="97845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Clr>
                <a:srgbClr val="999999"/>
              </a:buClr>
              <a:buNone/>
            </a:pPr>
            <a:r>
              <a:rPr lang="fr-FR" sz="800" b="1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Graphiques et résultats</a:t>
            </a:r>
            <a:r>
              <a:rPr lang="fr-FR" sz="800" b="0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dirty="0">
                <a:solidFill>
                  <a:schemeClr val="accent5">
                    <a:lumMod val="50000"/>
                  </a:schemeClr>
                </a:solidFill>
                <a:latin typeface="Montserrat" panose="00000500000000000000" pitchFamily="2" charset="0"/>
              </a:rPr>
              <a:t>-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Distribution des prix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: </a:t>
            </a:r>
          </a:p>
          <a:p>
            <a:pPr marL="571500" lvl="1" indent="0">
              <a:buClr>
                <a:srgbClr val="999999"/>
              </a:buClr>
              <a:buNone/>
            </a:pPr>
            <a:r>
              <a:rPr lang="fr-FR" sz="7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Médiane : </a:t>
            </a:r>
            <a:r>
              <a:rPr lang="fr-FR" sz="7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24,30€ </a:t>
            </a:r>
            <a:r>
              <a:rPr lang="fr-FR" sz="7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Moyenne : </a:t>
            </a:r>
            <a:r>
              <a:rPr lang="fr-FR" sz="7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32,28€ </a:t>
            </a:r>
          </a:p>
          <a:p>
            <a:pPr marL="571500" lvl="1" indent="0">
              <a:buClr>
                <a:srgbClr val="999999"/>
              </a:buClr>
              <a:buNone/>
            </a:pPr>
            <a:r>
              <a:rPr lang="fr-FR" sz="7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Écart-type : </a:t>
            </a:r>
            <a:r>
              <a:rPr lang="fr-FR" sz="7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26,60€ </a:t>
            </a:r>
            <a:r>
              <a:rPr lang="fr-FR" sz="7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Prix minimum : </a:t>
            </a:r>
            <a:r>
              <a:rPr lang="fr-FR" sz="7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5,20€ </a:t>
            </a:r>
          </a:p>
          <a:p>
            <a:pPr marL="571500" lvl="1" indent="0">
              <a:buClr>
                <a:srgbClr val="999999"/>
              </a:buClr>
              <a:buNone/>
            </a:pPr>
            <a:r>
              <a:rPr lang="fr-FR" sz="7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Prix maximum : </a:t>
            </a:r>
            <a:r>
              <a:rPr lang="fr-FR" sz="7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225,00€</a:t>
            </a:r>
            <a:endParaRPr lang="fr" sz="700" b="1" i="1" dirty="0">
              <a:solidFill>
                <a:schemeClr val="accent5">
                  <a:lumMod val="50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63;p4">
            <a:extLst>
              <a:ext uri="{FF2B5EF4-FFF2-40B4-BE49-F238E27FC236}">
                <a16:creationId xmlns:a16="http://schemas.microsoft.com/office/drawing/2014/main" id="{236C2B19-FDF3-5251-97ED-9774442634B0}"/>
              </a:ext>
            </a:extLst>
          </p:cNvPr>
          <p:cNvSpPr txBox="1">
            <a:spLocks/>
          </p:cNvSpPr>
          <p:nvPr/>
        </p:nvSpPr>
        <p:spPr>
          <a:xfrm>
            <a:off x="3228306" y="4079379"/>
            <a:ext cx="2687382" cy="97845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>
                <a:srgbClr val="999999"/>
              </a:buClr>
              <a:buNone/>
            </a:pP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Détection des outliers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: </a:t>
            </a:r>
          </a:p>
          <a:p>
            <a:pPr marL="571500" lvl="1" indent="0">
              <a:buClr>
                <a:srgbClr val="999999"/>
              </a:buClr>
              <a:buNone/>
            </a:pPr>
            <a:r>
              <a:rPr lang="fr-FR" sz="7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7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36 articles </a:t>
            </a:r>
            <a:r>
              <a:rPr lang="fr-FR" sz="7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considérés comme outliers par la méthode IQR (&gt; 83,25€) </a:t>
            </a:r>
          </a:p>
          <a:p>
            <a:pPr marL="571500" lvl="1" indent="0">
              <a:buClr>
                <a:srgbClr val="999999"/>
              </a:buClr>
              <a:buNone/>
            </a:pPr>
            <a:r>
              <a:rPr lang="fr-FR" sz="7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Représentent </a:t>
            </a:r>
            <a:r>
              <a:rPr lang="fr-FR" sz="7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4,36%</a:t>
            </a:r>
            <a:r>
              <a:rPr lang="fr-FR" sz="7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du catalogue </a:t>
            </a:r>
          </a:p>
          <a:p>
            <a:pPr marL="571500" lvl="1" indent="0">
              <a:buClr>
                <a:srgbClr val="999999"/>
              </a:buClr>
              <a:buNone/>
            </a:pPr>
            <a:r>
              <a:rPr lang="fr-FR" sz="7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Analyse des outliers révèle </a:t>
            </a:r>
            <a:r>
              <a:rPr lang="fr-FR" sz="7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principalement des produits premium </a:t>
            </a:r>
            <a:r>
              <a:rPr lang="fr-FR" sz="7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(Champagne, Cognac, Grands Crus)</a:t>
            </a:r>
            <a:endParaRPr lang="fr" sz="800" i="1" dirty="0">
              <a:solidFill>
                <a:schemeClr val="accent5">
                  <a:lumMod val="50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63;p4">
            <a:extLst>
              <a:ext uri="{FF2B5EF4-FFF2-40B4-BE49-F238E27FC236}">
                <a16:creationId xmlns:a16="http://schemas.microsoft.com/office/drawing/2014/main" id="{5C9D955A-733E-676D-D463-D7B3CA7ED795}"/>
              </a:ext>
            </a:extLst>
          </p:cNvPr>
          <p:cNvSpPr txBox="1">
            <a:spLocks/>
          </p:cNvSpPr>
          <p:nvPr/>
        </p:nvSpPr>
        <p:spPr>
          <a:xfrm>
            <a:off x="6145171" y="4079379"/>
            <a:ext cx="2687382" cy="97845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Clr>
                <a:srgbClr val="999999"/>
              </a:buClr>
              <a:buNone/>
            </a:pPr>
            <a:r>
              <a:rPr lang="fr-FR" sz="700" b="1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Limites de l'analyse</a:t>
            </a:r>
            <a:r>
              <a:rPr lang="fr-FR" sz="700" b="0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7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Hétérogénéité des produits</a:t>
            </a:r>
            <a:r>
              <a:rPr lang="fr-FR" sz="7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: différentes catégories et gammes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7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7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Pertinence du concept d'</a:t>
            </a:r>
            <a:r>
              <a:rPr lang="fr-FR" sz="7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outlier</a:t>
            </a:r>
            <a:r>
              <a:rPr lang="fr-FR" sz="7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: les prix élevés peuvent être justifiés par la nature des produits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7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7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Analyse nécessaire par catégorie</a:t>
            </a:r>
            <a:r>
              <a:rPr lang="fr-FR" sz="7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pour affiner la détection des vraies anomalies</a:t>
            </a:r>
            <a:endParaRPr lang="fr" sz="700" i="1" dirty="0">
              <a:solidFill>
                <a:schemeClr val="accent5">
                  <a:lumMod val="50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"/>
          <p:cNvSpPr/>
          <p:nvPr/>
        </p:nvSpPr>
        <p:spPr>
          <a:xfrm>
            <a:off x="0" y="0"/>
            <a:ext cx="9144000" cy="1390200"/>
          </a:xfrm>
          <a:prstGeom prst="rect">
            <a:avLst/>
          </a:prstGeom>
          <a:solidFill>
            <a:srgbClr val="004D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895525" y="337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fr" sz="2500" b="0" i="0" u="none" strike="noStrike" cap="none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Analyses complémentaires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fr" sz="2500" dirty="0">
                <a:solidFill>
                  <a:srgbClr val="F3F3F3"/>
                </a:solidFill>
                <a:latin typeface="Montserrat"/>
                <a:sym typeface="Montserrat"/>
              </a:rPr>
              <a:t>CA, quantités, stocks, taux de marge et correlations</a:t>
            </a:r>
            <a:endParaRPr dirty="0"/>
          </a:p>
        </p:txBody>
      </p:sp>
      <p:sp>
        <p:nvSpPr>
          <p:cNvPr id="89" name="Google Shape;89;p7"/>
          <p:cNvSpPr/>
          <p:nvPr/>
        </p:nvSpPr>
        <p:spPr>
          <a:xfrm>
            <a:off x="1012175" y="993350"/>
            <a:ext cx="452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63;p4">
            <a:extLst>
              <a:ext uri="{FF2B5EF4-FFF2-40B4-BE49-F238E27FC236}">
                <a16:creationId xmlns:a16="http://schemas.microsoft.com/office/drawing/2014/main" id="{713CA26C-7289-C426-A5BC-467A0F6A97F0}"/>
              </a:ext>
            </a:extLst>
          </p:cNvPr>
          <p:cNvSpPr txBox="1">
            <a:spLocks/>
          </p:cNvSpPr>
          <p:nvPr/>
        </p:nvSpPr>
        <p:spPr>
          <a:xfrm>
            <a:off x="181728" y="1623837"/>
            <a:ext cx="4200333" cy="146197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Clr>
                <a:srgbClr val="999999"/>
              </a:buClr>
              <a:buNone/>
            </a:pPr>
            <a:r>
              <a:rPr lang="fr-FR" sz="1000" b="1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Chiffre d'affaires</a:t>
            </a:r>
            <a:r>
              <a:rPr lang="fr-FR" sz="1000" b="0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100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10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CA total</a:t>
            </a:r>
            <a:r>
              <a:rPr lang="fr-FR" sz="10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: 153 748,10€ pour la période du 1</a:t>
            </a:r>
            <a:r>
              <a:rPr lang="fr-FR" sz="1000" b="0" i="0" baseline="3000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er</a:t>
            </a:r>
            <a:r>
              <a:rPr lang="fr-FR" sz="10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au 31 octobre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10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10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Top produits</a:t>
            </a:r>
            <a:r>
              <a:rPr lang="fr-FR" sz="10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: forte concentration sur quelques références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10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10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Analyse 80/20</a:t>
            </a:r>
            <a:r>
              <a:rPr lang="fr-FR" sz="10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: </a:t>
            </a:r>
            <a:r>
              <a:rPr lang="fr-FR" sz="10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50,91% </a:t>
            </a:r>
            <a:r>
              <a:rPr lang="fr-FR" sz="10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des articles représentent </a:t>
            </a:r>
            <a:r>
              <a:rPr lang="fr-FR" sz="10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80%</a:t>
            </a:r>
            <a:r>
              <a:rPr lang="fr-FR" sz="10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du CA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" sz="1000" i="1" dirty="0">
                <a:solidFill>
                  <a:schemeClr val="accent5">
                    <a:lumMod val="50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- </a:t>
            </a:r>
          </a:p>
        </p:txBody>
      </p:sp>
      <p:sp>
        <p:nvSpPr>
          <p:cNvPr id="5" name="Google Shape;63;p4">
            <a:extLst>
              <a:ext uri="{FF2B5EF4-FFF2-40B4-BE49-F238E27FC236}">
                <a16:creationId xmlns:a16="http://schemas.microsoft.com/office/drawing/2014/main" id="{CA6CFAAA-B2FC-0806-D578-DB89FC1F16C9}"/>
              </a:ext>
            </a:extLst>
          </p:cNvPr>
          <p:cNvSpPr txBox="1">
            <a:spLocks/>
          </p:cNvSpPr>
          <p:nvPr/>
        </p:nvSpPr>
        <p:spPr>
          <a:xfrm>
            <a:off x="4964119" y="3071784"/>
            <a:ext cx="4067895" cy="183402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Clr>
                <a:srgbClr val="999999"/>
              </a:buClr>
              <a:buNone/>
            </a:pPr>
            <a:r>
              <a:rPr lang="fr-FR" sz="1000" b="1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Quantités et stock</a:t>
            </a:r>
            <a:r>
              <a:rPr lang="fr-FR" sz="1000" b="0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100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10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Total unités vendues</a:t>
            </a:r>
            <a:r>
              <a:rPr lang="fr-FR" sz="10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: concentration sur un petit nombre de références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10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10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Stock total</a:t>
            </a:r>
            <a:r>
              <a:rPr lang="fr-FR" sz="10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: 17 822 unités pour une valeur de </a:t>
            </a:r>
            <a:r>
              <a:rPr lang="fr-FR" sz="10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532 119,10€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10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10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Rotation des stocks</a:t>
            </a:r>
            <a:r>
              <a:rPr lang="fr-FR" sz="10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: identification des produits à rotation lente ou nulle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" sz="1000" b="1" dirty="0">
                <a:solidFill>
                  <a:schemeClr val="accent5">
                    <a:lumMod val="50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- 15 références premium </a:t>
            </a:r>
            <a:r>
              <a:rPr lang="fr" sz="1000" dirty="0">
                <a:solidFill>
                  <a:schemeClr val="accent5">
                    <a:lumMod val="50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immobilisent </a:t>
            </a:r>
            <a:r>
              <a:rPr lang="fr" sz="1000" b="1" dirty="0">
                <a:solidFill>
                  <a:schemeClr val="accent5">
                    <a:lumMod val="50000"/>
                  </a:schemeClr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plus de 120 000</a:t>
            </a:r>
            <a:r>
              <a:rPr lang="fr-FR" sz="1000" b="1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sz="1000" b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€ : près de 23% du stock total pour </a:t>
            </a:r>
          </a:p>
          <a:p>
            <a:pPr marL="114300" indent="0">
              <a:buClr>
                <a:srgbClr val="999999"/>
              </a:buClr>
              <a:buNone/>
            </a:pPr>
            <a:endParaRPr lang="fr-FR" sz="1000" b="0" dirty="0">
              <a:solidFill>
                <a:schemeClr val="accent5">
                  <a:lumMod val="50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114300" indent="0">
              <a:buClr>
                <a:srgbClr val="999999"/>
              </a:buClr>
              <a:buNone/>
            </a:pPr>
            <a:endParaRPr lang="fr" sz="1000" i="1" dirty="0">
              <a:solidFill>
                <a:schemeClr val="accent5">
                  <a:lumMod val="50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Image 9" descr="Loupe montrant des performances en baisse">
            <a:extLst>
              <a:ext uri="{FF2B5EF4-FFF2-40B4-BE49-F238E27FC236}">
                <a16:creationId xmlns:a16="http://schemas.microsoft.com/office/drawing/2014/main" id="{ACDA615E-B452-C44C-D5C9-950D38397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082" y="3500532"/>
            <a:ext cx="2193502" cy="1461977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12" name="Image 11" descr="Tirelires blanches">
            <a:extLst>
              <a:ext uri="{FF2B5EF4-FFF2-40B4-BE49-F238E27FC236}">
                <a16:creationId xmlns:a16="http://schemas.microsoft.com/office/drawing/2014/main" id="{74459EB7-71CF-F6C9-7B7F-2E09135E3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523" y="1623969"/>
            <a:ext cx="1818355" cy="1214046"/>
          </a:xfrm>
          <a:prstGeom prst="rect">
            <a:avLst/>
          </a:prstGeom>
          <a:effectLst>
            <a:softEdge rad="19050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836B4F29-6938-22FC-2D75-5CA3E7D18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">
            <a:extLst>
              <a:ext uri="{FF2B5EF4-FFF2-40B4-BE49-F238E27FC236}">
                <a16:creationId xmlns:a16="http://schemas.microsoft.com/office/drawing/2014/main" id="{6FEF65B0-705A-5582-DD4E-66F1B63C52A7}"/>
              </a:ext>
            </a:extLst>
          </p:cNvPr>
          <p:cNvSpPr/>
          <p:nvPr/>
        </p:nvSpPr>
        <p:spPr>
          <a:xfrm>
            <a:off x="0" y="0"/>
            <a:ext cx="9144000" cy="1390200"/>
          </a:xfrm>
          <a:prstGeom prst="rect">
            <a:avLst/>
          </a:prstGeom>
          <a:solidFill>
            <a:srgbClr val="004D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7">
            <a:extLst>
              <a:ext uri="{FF2B5EF4-FFF2-40B4-BE49-F238E27FC236}">
                <a16:creationId xmlns:a16="http://schemas.microsoft.com/office/drawing/2014/main" id="{0DFB0C51-72BD-F454-3F1E-9A36143A1EF5}"/>
              </a:ext>
            </a:extLst>
          </p:cNvPr>
          <p:cNvSpPr txBox="1"/>
          <p:nvPr/>
        </p:nvSpPr>
        <p:spPr>
          <a:xfrm>
            <a:off x="895525" y="337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fr" sz="2500" b="0" i="0" u="none" strike="noStrike" cap="none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Analyses complémentaires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fr" sz="2500" dirty="0">
                <a:solidFill>
                  <a:srgbClr val="F3F3F3"/>
                </a:solidFill>
                <a:latin typeface="Montserrat"/>
                <a:sym typeface="Montserrat"/>
              </a:rPr>
              <a:t>CA, quantités, stocks, taux de marge et correlations</a:t>
            </a:r>
            <a:endParaRPr dirty="0"/>
          </a:p>
        </p:txBody>
      </p:sp>
      <p:sp>
        <p:nvSpPr>
          <p:cNvPr id="89" name="Google Shape;89;p7">
            <a:extLst>
              <a:ext uri="{FF2B5EF4-FFF2-40B4-BE49-F238E27FC236}">
                <a16:creationId xmlns:a16="http://schemas.microsoft.com/office/drawing/2014/main" id="{2F2ADAEF-42B1-FC1B-2CD1-0BF92083F6E7}"/>
              </a:ext>
            </a:extLst>
          </p:cNvPr>
          <p:cNvSpPr/>
          <p:nvPr/>
        </p:nvSpPr>
        <p:spPr>
          <a:xfrm>
            <a:off x="1012175" y="993350"/>
            <a:ext cx="452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63;p4">
            <a:extLst>
              <a:ext uri="{FF2B5EF4-FFF2-40B4-BE49-F238E27FC236}">
                <a16:creationId xmlns:a16="http://schemas.microsoft.com/office/drawing/2014/main" id="{608E1E86-0408-1324-D6BA-7EBFAE8F91E5}"/>
              </a:ext>
            </a:extLst>
          </p:cNvPr>
          <p:cNvSpPr txBox="1">
            <a:spLocks/>
          </p:cNvSpPr>
          <p:nvPr/>
        </p:nvSpPr>
        <p:spPr>
          <a:xfrm>
            <a:off x="2694883" y="3947848"/>
            <a:ext cx="3849927" cy="97536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Clr>
                <a:srgbClr val="999999"/>
              </a:buClr>
              <a:buNone/>
            </a:pPr>
            <a:r>
              <a:rPr lang="fr-FR" sz="800" b="1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Taux de marge</a:t>
            </a:r>
            <a:r>
              <a:rPr lang="fr-FR" sz="800" b="0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dirty="0">
                <a:solidFill>
                  <a:schemeClr val="accent5">
                    <a:lumMod val="50000"/>
                  </a:schemeClr>
                </a:solidFill>
                <a:latin typeface="Montserrat" panose="00000500000000000000" pitchFamily="2" charset="0"/>
              </a:rPr>
              <a:t>-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Marge moyenne par type de produit**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: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Whisky et Cognac : environ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45%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Vin : environ 38% - Champagne : environ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28%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Huile d'olive : environ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25%</a:t>
            </a:r>
            <a:endParaRPr lang="fr" sz="800" b="1" i="1" dirty="0">
              <a:solidFill>
                <a:schemeClr val="accent5">
                  <a:lumMod val="50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Image 4" descr="Une image contenant texte, capture d’écran, ligne, Police&#10;&#10;Le contenu généré par l’IA peut être incorrect.">
            <a:extLst>
              <a:ext uri="{FF2B5EF4-FFF2-40B4-BE49-F238E27FC236}">
                <a16:creationId xmlns:a16="http://schemas.microsoft.com/office/drawing/2014/main" id="{B8A70C95-89FD-8F4A-9237-206DDE082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8" y="1727450"/>
            <a:ext cx="9042244" cy="1966327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052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2ABC6CAE-4B95-8708-0586-D3EBABE09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">
            <a:extLst>
              <a:ext uri="{FF2B5EF4-FFF2-40B4-BE49-F238E27FC236}">
                <a16:creationId xmlns:a16="http://schemas.microsoft.com/office/drawing/2014/main" id="{140561E4-8D40-3900-9751-74E389582C5D}"/>
              </a:ext>
            </a:extLst>
          </p:cNvPr>
          <p:cNvSpPr/>
          <p:nvPr/>
        </p:nvSpPr>
        <p:spPr>
          <a:xfrm>
            <a:off x="0" y="0"/>
            <a:ext cx="9144000" cy="1390200"/>
          </a:xfrm>
          <a:prstGeom prst="rect">
            <a:avLst/>
          </a:prstGeom>
          <a:solidFill>
            <a:srgbClr val="004D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7">
            <a:extLst>
              <a:ext uri="{FF2B5EF4-FFF2-40B4-BE49-F238E27FC236}">
                <a16:creationId xmlns:a16="http://schemas.microsoft.com/office/drawing/2014/main" id="{03A485F1-9CB5-A2B0-8DC0-E6D159786562}"/>
              </a:ext>
            </a:extLst>
          </p:cNvPr>
          <p:cNvSpPr txBox="1"/>
          <p:nvPr/>
        </p:nvSpPr>
        <p:spPr>
          <a:xfrm>
            <a:off x="895525" y="337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fr" sz="2500" b="0" i="0" u="none" strike="noStrike" cap="none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Analyses complémentaires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fr" sz="2500" dirty="0">
                <a:solidFill>
                  <a:srgbClr val="F3F3F3"/>
                </a:solidFill>
                <a:latin typeface="Montserrat"/>
                <a:sym typeface="Montserrat"/>
              </a:rPr>
              <a:t>CA, quantités, stocks, taux de marge et correlations</a:t>
            </a:r>
            <a:endParaRPr dirty="0"/>
          </a:p>
        </p:txBody>
      </p:sp>
      <p:sp>
        <p:nvSpPr>
          <p:cNvPr id="89" name="Google Shape;89;p7">
            <a:extLst>
              <a:ext uri="{FF2B5EF4-FFF2-40B4-BE49-F238E27FC236}">
                <a16:creationId xmlns:a16="http://schemas.microsoft.com/office/drawing/2014/main" id="{1229E149-79AF-62CA-096A-6DB222A93605}"/>
              </a:ext>
            </a:extLst>
          </p:cNvPr>
          <p:cNvSpPr/>
          <p:nvPr/>
        </p:nvSpPr>
        <p:spPr>
          <a:xfrm>
            <a:off x="1012175" y="993350"/>
            <a:ext cx="452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63;p4">
            <a:extLst>
              <a:ext uri="{FF2B5EF4-FFF2-40B4-BE49-F238E27FC236}">
                <a16:creationId xmlns:a16="http://schemas.microsoft.com/office/drawing/2014/main" id="{83CB4121-85BE-2797-5E3C-6DFF6B66D2EA}"/>
              </a:ext>
            </a:extLst>
          </p:cNvPr>
          <p:cNvSpPr txBox="1">
            <a:spLocks/>
          </p:cNvSpPr>
          <p:nvPr/>
        </p:nvSpPr>
        <p:spPr>
          <a:xfrm>
            <a:off x="4869712" y="2712440"/>
            <a:ext cx="4067895" cy="95318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Clr>
                <a:srgbClr val="999999"/>
              </a:buClr>
              <a:buNone/>
            </a:pPr>
            <a:r>
              <a:rPr lang="fr-FR" sz="1000" b="1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Corrélations</a:t>
            </a:r>
            <a:r>
              <a:rPr lang="fr-FR" sz="10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100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10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Faible corrélation positive</a:t>
            </a:r>
            <a:r>
              <a:rPr lang="fr-FR" sz="10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(0,29) entre stock et ventes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10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10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Faible corrélation négative</a:t>
            </a:r>
            <a:r>
              <a:rPr lang="fr-FR" sz="10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(-0,27) entre prix et ventes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10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10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Corrélation quasi nulle</a:t>
            </a:r>
            <a:r>
              <a:rPr lang="fr-FR" sz="10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(-0,09) entre prix et stock</a:t>
            </a:r>
            <a:endParaRPr lang="fr" sz="1000" i="1" dirty="0">
              <a:solidFill>
                <a:schemeClr val="accent5">
                  <a:lumMod val="50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Image 5" descr="Une image contenant texte, capture d’écran, diagramme&#10;&#10;Le contenu généré par l’IA peut être incorrect.">
            <a:extLst>
              <a:ext uri="{FF2B5EF4-FFF2-40B4-BE49-F238E27FC236}">
                <a16:creationId xmlns:a16="http://schemas.microsoft.com/office/drawing/2014/main" id="{25C7E883-C4FD-057B-789C-A48F61C33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70" y="1600976"/>
            <a:ext cx="3749626" cy="3261169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219E6E40-964A-64BA-C561-77B67781BB75}"/>
              </a:ext>
            </a:extLst>
          </p:cNvPr>
          <p:cNvSpPr/>
          <p:nvPr/>
        </p:nvSpPr>
        <p:spPr>
          <a:xfrm>
            <a:off x="4296048" y="3056870"/>
            <a:ext cx="345512" cy="349379"/>
          </a:xfrm>
          <a:prstGeom prst="chevron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328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f9e8f1567_0_0"/>
          <p:cNvSpPr/>
          <p:nvPr/>
        </p:nvSpPr>
        <p:spPr>
          <a:xfrm>
            <a:off x="0" y="0"/>
            <a:ext cx="9144000" cy="1390200"/>
          </a:xfrm>
          <a:prstGeom prst="rect">
            <a:avLst/>
          </a:prstGeom>
          <a:solidFill>
            <a:srgbClr val="004D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13f9e8f1567_0_0"/>
          <p:cNvSpPr txBox="1"/>
          <p:nvPr/>
        </p:nvSpPr>
        <p:spPr>
          <a:xfrm>
            <a:off x="895525" y="337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fr" sz="25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Actions pour la suite</a:t>
            </a:r>
            <a:endParaRPr dirty="0"/>
          </a:p>
        </p:txBody>
      </p:sp>
      <p:sp>
        <p:nvSpPr>
          <p:cNvPr id="97" name="Google Shape;97;g13f9e8f1567_0_0"/>
          <p:cNvSpPr/>
          <p:nvPr/>
        </p:nvSpPr>
        <p:spPr>
          <a:xfrm>
            <a:off x="1012175" y="993350"/>
            <a:ext cx="452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63;p4">
            <a:extLst>
              <a:ext uri="{FF2B5EF4-FFF2-40B4-BE49-F238E27FC236}">
                <a16:creationId xmlns:a16="http://schemas.microsoft.com/office/drawing/2014/main" id="{B6714464-DA64-D928-E1EC-816107DB29F8}"/>
              </a:ext>
            </a:extLst>
          </p:cNvPr>
          <p:cNvSpPr txBox="1">
            <a:spLocks/>
          </p:cNvSpPr>
          <p:nvPr/>
        </p:nvSpPr>
        <p:spPr>
          <a:xfrm>
            <a:off x="2424532" y="1692102"/>
            <a:ext cx="4294936" cy="154737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Clr>
                <a:srgbClr val="999999"/>
              </a:buClr>
              <a:buNone/>
            </a:pPr>
            <a:r>
              <a:rPr lang="fr-FR" sz="800" b="1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Court terme</a:t>
            </a:r>
            <a:r>
              <a:rPr lang="fr-FR" sz="800" b="0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1.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Correction des erreurs identifiées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: - Standardiser le processus de saisie des prix et stocks - Mettre en place des contrôles de cohérence dans l'ERP </a:t>
            </a:r>
          </a:p>
          <a:p>
            <a:pPr marL="114300" indent="0">
              <a:buClr>
                <a:srgbClr val="999999"/>
              </a:buClr>
              <a:buNone/>
            </a:pPr>
            <a:endParaRPr lang="fr-FR" sz="800" b="0" i="0" dirty="0">
              <a:solidFill>
                <a:schemeClr val="accent5">
                  <a:lumMod val="50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2.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Optimisation des stocks 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: - Réviser les niveaux de stock des produits à faible rotation - Organiser des promotions sur les produits à stock élevé et faibles ventes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3.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Amélioration du système d'information 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: - Unifier les référentiels produits entre l'ERP et le site web - Créer un système automatique de mise à jour des tables de liaison</a:t>
            </a:r>
            <a:endParaRPr lang="fr" sz="800" i="1" dirty="0">
              <a:solidFill>
                <a:schemeClr val="accent5">
                  <a:lumMod val="50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63;p4">
            <a:extLst>
              <a:ext uri="{FF2B5EF4-FFF2-40B4-BE49-F238E27FC236}">
                <a16:creationId xmlns:a16="http://schemas.microsoft.com/office/drawing/2014/main" id="{96E78346-36AA-DBD4-B060-471A8D5921E5}"/>
              </a:ext>
            </a:extLst>
          </p:cNvPr>
          <p:cNvSpPr txBox="1">
            <a:spLocks/>
          </p:cNvSpPr>
          <p:nvPr/>
        </p:nvSpPr>
        <p:spPr>
          <a:xfrm>
            <a:off x="129364" y="3829145"/>
            <a:ext cx="4294936" cy="102815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Clr>
                <a:srgbClr val="999999"/>
              </a:buClr>
              <a:buNone/>
            </a:pPr>
            <a:r>
              <a:rPr lang="fr-FR" sz="800" b="1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Moyen terme</a:t>
            </a:r>
            <a:r>
              <a:rPr lang="fr-FR" sz="800" b="0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dirty="0">
                <a:solidFill>
                  <a:schemeClr val="accent5">
                    <a:lumMod val="50000"/>
                  </a:schemeClr>
                </a:solidFill>
                <a:latin typeface="Montserrat" panose="00000500000000000000" pitchFamily="2" charset="0"/>
              </a:rPr>
              <a:t>1. </a:t>
            </a:r>
            <a:r>
              <a:rPr lang="fr-FR" sz="800" b="1" dirty="0">
                <a:solidFill>
                  <a:schemeClr val="accent5">
                    <a:lumMod val="50000"/>
                  </a:schemeClr>
                </a:solidFill>
                <a:latin typeface="Montserrat" panose="00000500000000000000" pitchFamily="2" charset="0"/>
              </a:rPr>
              <a:t>Etablir s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tratégie 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basée sur l'analyse des marges par catégorie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2.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Refonte du catalogue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en fonction des analyses de vente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3.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Mise en place d'un tableau de bord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de suivi des KPIs de vente et stock</a:t>
            </a:r>
            <a:endParaRPr lang="fr" sz="800" i="1" dirty="0">
              <a:solidFill>
                <a:schemeClr val="accent5">
                  <a:lumMod val="50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63;p4">
            <a:extLst>
              <a:ext uri="{FF2B5EF4-FFF2-40B4-BE49-F238E27FC236}">
                <a16:creationId xmlns:a16="http://schemas.microsoft.com/office/drawing/2014/main" id="{43D553AC-E0C0-CB9A-D9F4-D6015A6DED5E}"/>
              </a:ext>
            </a:extLst>
          </p:cNvPr>
          <p:cNvSpPr txBox="1">
            <a:spLocks/>
          </p:cNvSpPr>
          <p:nvPr/>
        </p:nvSpPr>
        <p:spPr>
          <a:xfrm>
            <a:off x="4719702" y="3829145"/>
            <a:ext cx="4294936" cy="102815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Clr>
                <a:srgbClr val="999999"/>
              </a:buClr>
              <a:buNone/>
            </a:pPr>
            <a:r>
              <a:rPr lang="fr-FR" sz="800" b="1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Long terme</a:t>
            </a:r>
            <a:r>
              <a:rPr lang="fr-FR" sz="800" b="0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endParaRPr lang="fr-FR" sz="800" b="0" i="0" dirty="0">
              <a:solidFill>
                <a:schemeClr val="accent5">
                  <a:lumMod val="50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dirty="0">
                <a:solidFill>
                  <a:schemeClr val="accent5">
                    <a:lumMod val="50000"/>
                  </a:schemeClr>
                </a:solidFill>
                <a:latin typeface="Montserrat" panose="00000500000000000000" pitchFamily="2" charset="0"/>
              </a:rPr>
              <a:t>1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.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Développement d'un algorithme prédictif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pour la gestion des stocks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dirty="0">
                <a:solidFill>
                  <a:schemeClr val="accent5">
                    <a:lumMod val="50000"/>
                  </a:schemeClr>
                </a:solidFill>
                <a:latin typeface="Montserrat" panose="00000500000000000000" pitchFamily="2" charset="0"/>
              </a:rPr>
              <a:t>2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.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Automatisation complète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du processus de réapprovisionnement</a:t>
            </a:r>
            <a:endParaRPr lang="fr" sz="800" i="1" dirty="0">
              <a:solidFill>
                <a:schemeClr val="accent5">
                  <a:lumMod val="50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Image 7" descr="Réseau avec broches">
            <a:extLst>
              <a:ext uri="{FF2B5EF4-FFF2-40B4-BE49-F238E27FC236}">
                <a16:creationId xmlns:a16="http://schemas.microsoft.com/office/drawing/2014/main" id="{2535C78D-FCDA-6D54-B924-491275093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7" y="2055152"/>
            <a:ext cx="1553587" cy="103319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9" name="Image 8" descr="Réseau avec broches">
            <a:extLst>
              <a:ext uri="{FF2B5EF4-FFF2-40B4-BE49-F238E27FC236}">
                <a16:creationId xmlns:a16="http://schemas.microsoft.com/office/drawing/2014/main" id="{A854ACE4-43FF-A7FD-4FD2-3C241C28C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986" y="2055152"/>
            <a:ext cx="1553587" cy="1033196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f9e8f1567_0_7"/>
          <p:cNvSpPr/>
          <p:nvPr/>
        </p:nvSpPr>
        <p:spPr>
          <a:xfrm>
            <a:off x="0" y="0"/>
            <a:ext cx="9144000" cy="1390200"/>
          </a:xfrm>
          <a:prstGeom prst="rect">
            <a:avLst/>
          </a:prstGeom>
          <a:solidFill>
            <a:srgbClr val="004D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13f9e8f1567_0_7"/>
          <p:cNvSpPr txBox="1"/>
          <p:nvPr/>
        </p:nvSpPr>
        <p:spPr>
          <a:xfrm>
            <a:off x="895525" y="337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fr" sz="25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Point sur les compétences apprises</a:t>
            </a:r>
            <a:endParaRPr dirty="0"/>
          </a:p>
        </p:txBody>
      </p:sp>
      <p:sp>
        <p:nvSpPr>
          <p:cNvPr id="105" name="Google Shape;105;g13f9e8f1567_0_7"/>
          <p:cNvSpPr/>
          <p:nvPr/>
        </p:nvSpPr>
        <p:spPr>
          <a:xfrm>
            <a:off x="1012175" y="993350"/>
            <a:ext cx="452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63;p4">
            <a:extLst>
              <a:ext uri="{FF2B5EF4-FFF2-40B4-BE49-F238E27FC236}">
                <a16:creationId xmlns:a16="http://schemas.microsoft.com/office/drawing/2014/main" id="{6535D628-B241-1423-58E0-42D20BCDBA01}"/>
              </a:ext>
            </a:extLst>
          </p:cNvPr>
          <p:cNvSpPr txBox="1">
            <a:spLocks/>
          </p:cNvSpPr>
          <p:nvPr/>
        </p:nvSpPr>
        <p:spPr>
          <a:xfrm>
            <a:off x="225058" y="1791041"/>
            <a:ext cx="4242930" cy="1197493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Clr>
                <a:srgbClr val="999999"/>
              </a:buClr>
              <a:buNone/>
            </a:pPr>
            <a:r>
              <a:rPr lang="fr-FR" sz="800" b="1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Points forts</a:t>
            </a:r>
            <a:r>
              <a:rPr lang="fr-FR" sz="800" b="0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>
              <a:buClr>
                <a:srgbClr val="999999"/>
              </a:buClr>
              <a:buFontTx/>
              <a:buChar char="-"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Maîtrise des techniques de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fusion de données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hétérogènes </a:t>
            </a:r>
          </a:p>
          <a:p>
            <a:pPr>
              <a:buClr>
                <a:srgbClr val="999999"/>
              </a:buClr>
              <a:buFontTx/>
              <a:buChar char="-"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Développement d'une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méthodologie structurée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de nettoyage de données </a:t>
            </a:r>
          </a:p>
          <a:p>
            <a:pPr>
              <a:buClr>
                <a:srgbClr val="999999"/>
              </a:buClr>
              <a:buFontTx/>
              <a:buChar char="-"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Application de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méthodes statistiques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pour la détection d'anomalies </a:t>
            </a:r>
          </a:p>
          <a:p>
            <a:pPr>
              <a:buClr>
                <a:srgbClr val="999999"/>
              </a:buClr>
              <a:buFontTx/>
              <a:buChar char="-"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Visualisation efficace 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des résultats pour faciliter la prise de décision</a:t>
            </a:r>
            <a:endParaRPr lang="fr" sz="800" i="1" dirty="0">
              <a:solidFill>
                <a:schemeClr val="accent5">
                  <a:lumMod val="50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63;p4">
            <a:extLst>
              <a:ext uri="{FF2B5EF4-FFF2-40B4-BE49-F238E27FC236}">
                <a16:creationId xmlns:a16="http://schemas.microsoft.com/office/drawing/2014/main" id="{B8CD8E0C-A718-2102-248E-4D33E39F9126}"/>
              </a:ext>
            </a:extLst>
          </p:cNvPr>
          <p:cNvSpPr txBox="1">
            <a:spLocks/>
          </p:cNvSpPr>
          <p:nvPr/>
        </p:nvSpPr>
        <p:spPr>
          <a:xfrm>
            <a:off x="225058" y="3522375"/>
            <a:ext cx="4242930" cy="13902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Clr>
                <a:srgbClr val="999999"/>
              </a:buClr>
              <a:buNone/>
            </a:pPr>
            <a:r>
              <a:rPr lang="fr-FR" sz="800" b="1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Difficultés rencontrées </a:t>
            </a:r>
          </a:p>
          <a:p>
            <a:pPr>
              <a:buClr>
                <a:srgbClr val="999999"/>
              </a:buClr>
              <a:buFontTx/>
              <a:buChar char="-"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Complexité de la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gestion des doublons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dans les jointures de tables </a:t>
            </a:r>
          </a:p>
          <a:p>
            <a:pPr>
              <a:buClr>
                <a:srgbClr val="999999"/>
              </a:buClr>
              <a:buFontTx/>
              <a:buChar char="-"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Interprétation des valeurs aberrantes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dans un contexte métier spécifique </a:t>
            </a:r>
          </a:p>
          <a:p>
            <a:pPr>
              <a:buClr>
                <a:srgbClr val="999999"/>
              </a:buClr>
              <a:buFontTx/>
              <a:buChar char="-"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Choix des métriques pertinentes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pour l'analyse des stocks et des ventes </a:t>
            </a:r>
          </a:p>
          <a:p>
            <a:pPr>
              <a:buClr>
                <a:srgbClr val="999999"/>
              </a:buClr>
              <a:buFontTx/>
              <a:buChar char="-"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Fusion de données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provenant de systèmes avec différentes logiques de codification</a:t>
            </a:r>
            <a:endParaRPr lang="fr" sz="800" i="1" dirty="0">
              <a:solidFill>
                <a:schemeClr val="accent5">
                  <a:lumMod val="50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63;p4">
            <a:extLst>
              <a:ext uri="{FF2B5EF4-FFF2-40B4-BE49-F238E27FC236}">
                <a16:creationId xmlns:a16="http://schemas.microsoft.com/office/drawing/2014/main" id="{950AA6E2-E137-9160-72FE-83560075CBE9}"/>
              </a:ext>
            </a:extLst>
          </p:cNvPr>
          <p:cNvSpPr txBox="1">
            <a:spLocks/>
          </p:cNvSpPr>
          <p:nvPr/>
        </p:nvSpPr>
        <p:spPr>
          <a:xfrm>
            <a:off x="4848448" y="3522375"/>
            <a:ext cx="4187452" cy="13902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Clr>
                <a:srgbClr val="999999"/>
              </a:buClr>
              <a:buNone/>
            </a:pPr>
            <a:r>
              <a:rPr lang="fr-FR" sz="800" b="1" i="0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anose="020B0809050000020004" pitchFamily="49" charset="0"/>
              </a:rPr>
              <a:t>Axes d'amélioration </a:t>
            </a:r>
          </a:p>
          <a:p>
            <a:pPr>
              <a:buClr>
                <a:srgbClr val="999999"/>
              </a:buClr>
              <a:buFontTx/>
              <a:buChar char="-"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Fira Code" panose="020B0809050000020004" pitchFamily="49" charset="0"/>
              </a:rPr>
              <a:t>Approfondir les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Fira Code" panose="020B0809050000020004" pitchFamily="49" charset="0"/>
              </a:rPr>
              <a:t>techniques de modélisation prédictive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Fira Code" panose="020B0809050000020004" pitchFamily="49" charset="0"/>
              </a:rPr>
              <a:t> pour les prévisions de vente </a:t>
            </a:r>
          </a:p>
          <a:p>
            <a:pPr>
              <a:buClr>
                <a:srgbClr val="999999"/>
              </a:buClr>
              <a:buFontTx/>
              <a:buChar char="-"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Fira Code" panose="020B0809050000020004" pitchFamily="49" charset="0"/>
              </a:rPr>
              <a:t>- Développer des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Fira Code" panose="020B0809050000020004" pitchFamily="49" charset="0"/>
              </a:rPr>
              <a:t>outils d'automatisation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Fira Code" panose="020B0809050000020004" pitchFamily="49" charset="0"/>
              </a:rPr>
              <a:t> du nettoyage des données </a:t>
            </a:r>
          </a:p>
          <a:p>
            <a:pPr>
              <a:buClr>
                <a:srgbClr val="999999"/>
              </a:buClr>
              <a:buFontTx/>
              <a:buChar char="-"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Fira Code" panose="020B0809050000020004" pitchFamily="49" charset="0"/>
              </a:rPr>
              <a:t>- Renforcer les compétences en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Fira Code" panose="020B0809050000020004" pitchFamily="49" charset="0"/>
              </a:rPr>
              <a:t>data visualization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Fira Code" panose="020B0809050000020004" pitchFamily="49" charset="0"/>
              </a:rPr>
              <a:t> pour mieux communiquer les résultats </a:t>
            </a:r>
          </a:p>
          <a:p>
            <a:pPr>
              <a:buClr>
                <a:srgbClr val="999999"/>
              </a:buClr>
              <a:buFontTx/>
              <a:buChar char="-"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Fira Code" panose="020B0809050000020004" pitchFamily="49" charset="0"/>
              </a:rPr>
              <a:t>- Explorer les solutions d'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Fira Code" panose="020B0809050000020004" pitchFamily="49" charset="0"/>
              </a:rPr>
              <a:t>intégration de données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Fira Code" panose="020B0809050000020004" pitchFamily="49" charset="0"/>
              </a:rPr>
              <a:t> en temps réel</a:t>
            </a:r>
            <a:endParaRPr lang="fr" sz="800" i="1" dirty="0">
              <a:solidFill>
                <a:schemeClr val="accent5">
                  <a:lumMod val="50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Graphique 7" descr="Santé mentale avec un remplissage uni">
            <a:extLst>
              <a:ext uri="{FF2B5EF4-FFF2-40B4-BE49-F238E27FC236}">
                <a16:creationId xmlns:a16="http://schemas.microsoft.com/office/drawing/2014/main" id="{C81D718A-0B78-B38A-5023-D4D4CF46B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9283" y="1824934"/>
            <a:ext cx="1174897" cy="1174897"/>
          </a:xfrm>
          <a:prstGeom prst="rect">
            <a:avLst/>
          </a:prstGeom>
        </p:spPr>
      </p:pic>
      <p:pic>
        <p:nvPicPr>
          <p:cNvPr id="10" name="Graphique 9" descr="Santé mentale contour">
            <a:extLst>
              <a:ext uri="{FF2B5EF4-FFF2-40B4-BE49-F238E27FC236}">
                <a16:creationId xmlns:a16="http://schemas.microsoft.com/office/drawing/2014/main" id="{1D6EE22E-7E6E-B7D6-43C3-86EB2C5B4F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442982" y="1813637"/>
            <a:ext cx="1306301" cy="11974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50236" y="1469592"/>
            <a:ext cx="3711797" cy="129811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None/>
            </a:pPr>
            <a:r>
              <a:rPr lang="fr-FR" sz="800" b="1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Datasets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:</a:t>
            </a: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None/>
            </a:pP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-3 sources de données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distinctes à agréger : </a:t>
            </a: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None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ERP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(825 observations, 6 colonnes) : données produits, prix, stock </a:t>
            </a: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None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Web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(1513 observations, 29 colonnes) : ventes, descriptions produits </a:t>
            </a: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None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Liaison</a:t>
            </a: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(825 observations, 2 colonnes) : table de correspondance entre références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Montserrat"/>
              <a:buChar char="●"/>
            </a:pPr>
            <a:endParaRPr lang="fr" sz="1050" i="1" dirty="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0" y="0"/>
            <a:ext cx="9144000" cy="1390200"/>
          </a:xfrm>
          <a:prstGeom prst="rect">
            <a:avLst/>
          </a:prstGeom>
          <a:solidFill>
            <a:srgbClr val="004D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B6D7A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895525" y="337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fr" sz="2500" b="0" i="0" u="none" strike="noStrike" cap="none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Analyses </a:t>
            </a:r>
            <a:r>
              <a:rPr lang="fr" sz="25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Exploratoires</a:t>
            </a:r>
            <a:r>
              <a:rPr lang="fr" sz="2500" b="0" i="0" u="none" strike="noStrike" cap="none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 des Données </a:t>
            </a:r>
            <a:endParaRPr sz="2500" b="0" i="0" u="none" strike="noStrike" cap="none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4"/>
          <p:cNvSpPr/>
          <p:nvPr/>
        </p:nvSpPr>
        <p:spPr>
          <a:xfrm>
            <a:off x="1012175" y="993350"/>
            <a:ext cx="452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 7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A1DADCF8-0BAC-1B00-8936-8112D5C53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58242"/>
            <a:ext cx="3937211" cy="139099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9" name="Flèche : droite à entaille 8">
            <a:extLst>
              <a:ext uri="{FF2B5EF4-FFF2-40B4-BE49-F238E27FC236}">
                <a16:creationId xmlns:a16="http://schemas.microsoft.com/office/drawing/2014/main" id="{A305D46E-D9BB-DB20-80E1-EC4C29D1CCB4}"/>
              </a:ext>
            </a:extLst>
          </p:cNvPr>
          <p:cNvSpPr/>
          <p:nvPr/>
        </p:nvSpPr>
        <p:spPr>
          <a:xfrm>
            <a:off x="4101462" y="2287871"/>
            <a:ext cx="265424" cy="232474"/>
          </a:xfrm>
          <a:prstGeom prst="notched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Google Shape;63;p4">
            <a:extLst>
              <a:ext uri="{FF2B5EF4-FFF2-40B4-BE49-F238E27FC236}">
                <a16:creationId xmlns:a16="http://schemas.microsoft.com/office/drawing/2014/main" id="{CF69A3D7-5559-E08F-79A4-88359A2F60E6}"/>
              </a:ext>
            </a:extLst>
          </p:cNvPr>
          <p:cNvSpPr txBox="1">
            <a:spLocks/>
          </p:cNvSpPr>
          <p:nvPr/>
        </p:nvSpPr>
        <p:spPr>
          <a:xfrm>
            <a:off x="50236" y="3753300"/>
            <a:ext cx="3711797" cy="129811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Clr>
                <a:srgbClr val="999999"/>
              </a:buClr>
              <a:buNone/>
            </a:pPr>
            <a:r>
              <a:rPr lang="fr-FR" sz="1050" b="1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Caractéristiques</a:t>
            </a:r>
            <a:r>
              <a:rPr lang="fr-FR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– </a:t>
            </a:r>
            <a:r>
              <a:rPr lang="fr-FR" sz="105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Volume différent</a:t>
            </a:r>
            <a:r>
              <a:rPr lang="fr-FR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entre les bases de données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– </a:t>
            </a:r>
            <a:r>
              <a:rPr lang="fr-FR" sz="105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Codifications différentes</a:t>
            </a:r>
            <a:r>
              <a:rPr lang="fr-FR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des références produits entre ERP et Web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105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Qualité hétérogène </a:t>
            </a:r>
            <a:r>
              <a:rPr lang="fr-FR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des données (valeurs manquantes, erreurs)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</a:t>
            </a:r>
            <a:r>
              <a:rPr lang="fr-FR" sz="105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Structuration complexe</a:t>
            </a:r>
            <a:r>
              <a:rPr lang="fr-FR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avec nombreuses colonnes non pertinentes</a:t>
            </a:r>
            <a:endParaRPr lang="fr" sz="1050" i="1" dirty="0">
              <a:solidFill>
                <a:schemeClr val="accent5">
                  <a:lumMod val="50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15" name="Image 14" descr="Une image contenant texte, capture d’écran, logiciel&#10;&#10;Le contenu généré par l’IA peut être incorrect.">
            <a:extLst>
              <a:ext uri="{FF2B5EF4-FFF2-40B4-BE49-F238E27FC236}">
                <a16:creationId xmlns:a16="http://schemas.microsoft.com/office/drawing/2014/main" id="{AE605D0A-D115-AA34-15F4-A2EB0A894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050" y="2440983"/>
            <a:ext cx="2244761" cy="2702517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16" name="Flèche : droite à entaille 15">
            <a:extLst>
              <a:ext uri="{FF2B5EF4-FFF2-40B4-BE49-F238E27FC236}">
                <a16:creationId xmlns:a16="http://schemas.microsoft.com/office/drawing/2014/main" id="{CC7DDD68-F17A-8B8D-1D00-53ACA8CB0E5D}"/>
              </a:ext>
            </a:extLst>
          </p:cNvPr>
          <p:cNvSpPr/>
          <p:nvPr/>
        </p:nvSpPr>
        <p:spPr>
          <a:xfrm>
            <a:off x="4234174" y="4249157"/>
            <a:ext cx="2107770" cy="306402"/>
          </a:xfrm>
          <a:prstGeom prst="notch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C2BE6896-5A1D-8F49-4F11-0EEF8DB98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>
            <a:extLst>
              <a:ext uri="{FF2B5EF4-FFF2-40B4-BE49-F238E27FC236}">
                <a16:creationId xmlns:a16="http://schemas.microsoft.com/office/drawing/2014/main" id="{619E97DB-2CCC-552D-EC82-062DBFBD4327}"/>
              </a:ext>
            </a:extLst>
          </p:cNvPr>
          <p:cNvSpPr/>
          <p:nvPr/>
        </p:nvSpPr>
        <p:spPr>
          <a:xfrm>
            <a:off x="0" y="0"/>
            <a:ext cx="9144000" cy="1390200"/>
          </a:xfrm>
          <a:prstGeom prst="rect">
            <a:avLst/>
          </a:prstGeom>
          <a:solidFill>
            <a:srgbClr val="004D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7F5F2F91-DA31-E1AA-AB9E-11A6BEBF0062}"/>
              </a:ext>
            </a:extLst>
          </p:cNvPr>
          <p:cNvSpPr/>
          <p:nvPr/>
        </p:nvSpPr>
        <p:spPr>
          <a:xfrm>
            <a:off x="1012175" y="993350"/>
            <a:ext cx="452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65;p4">
            <a:extLst>
              <a:ext uri="{FF2B5EF4-FFF2-40B4-BE49-F238E27FC236}">
                <a16:creationId xmlns:a16="http://schemas.microsoft.com/office/drawing/2014/main" id="{EA25D114-C874-ED69-6DAD-AC2F5C75B7E3}"/>
              </a:ext>
            </a:extLst>
          </p:cNvPr>
          <p:cNvSpPr txBox="1"/>
          <p:nvPr/>
        </p:nvSpPr>
        <p:spPr>
          <a:xfrm>
            <a:off x="415077" y="34053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fr" sz="2500" b="0" i="0" u="none" strike="noStrike" cap="none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Analyses </a:t>
            </a:r>
            <a:r>
              <a:rPr lang="fr" sz="25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Exploratoires</a:t>
            </a:r>
            <a:r>
              <a:rPr lang="fr" sz="2500" b="0" i="0" u="none" strike="noStrike" cap="none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 des Données </a:t>
            </a:r>
            <a:endParaRPr sz="2500" b="0" i="0" u="none" strike="noStrike" cap="none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63;p4">
            <a:extLst>
              <a:ext uri="{FF2B5EF4-FFF2-40B4-BE49-F238E27FC236}">
                <a16:creationId xmlns:a16="http://schemas.microsoft.com/office/drawing/2014/main" id="{CEFC3FE0-BACC-33CC-15CF-1E77E54DD10E}"/>
              </a:ext>
            </a:extLst>
          </p:cNvPr>
          <p:cNvSpPr txBox="1">
            <a:spLocks/>
          </p:cNvSpPr>
          <p:nvPr/>
        </p:nvSpPr>
        <p:spPr>
          <a:xfrm>
            <a:off x="2721064" y="1464600"/>
            <a:ext cx="3701872" cy="182200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Clr>
                <a:srgbClr val="999999"/>
              </a:buClr>
              <a:buNone/>
            </a:pPr>
            <a:r>
              <a:rPr lang="fr-FR" sz="800" b="1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Traitements réalisés</a:t>
            </a:r>
            <a:r>
              <a:rPr lang="fr-FR" sz="800" b="0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Nettoyage des données :</a:t>
            </a:r>
          </a:p>
          <a:p>
            <a:pPr marL="571500" lvl="1" indent="0">
              <a:buClr>
                <a:srgbClr val="999999"/>
              </a:buClr>
              <a:buNone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Correction de prix négatifs (3 produits) </a:t>
            </a:r>
          </a:p>
          <a:p>
            <a:pPr marL="571500" lvl="1" indent="0">
              <a:buClr>
                <a:srgbClr val="999999"/>
              </a:buClr>
              <a:buNone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-Correction des quantités en stock négatives (2 produits) </a:t>
            </a:r>
          </a:p>
          <a:p>
            <a:pPr marL="571500" lvl="1" indent="0">
              <a:buClr>
                <a:srgbClr val="999999"/>
              </a:buClr>
              <a:buNone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Correction des incohérences entre stock_quantity et stock_status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80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Features engineering :</a:t>
            </a:r>
          </a:p>
          <a:p>
            <a:pPr marL="571500" lvl="1" indent="0">
              <a:buClr>
                <a:srgbClr val="999999"/>
              </a:buClr>
              <a:buNone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Calcul du taux de marge </a:t>
            </a:r>
          </a:p>
          <a:p>
            <a:pPr marL="571500" lvl="1" indent="0">
              <a:buClr>
                <a:srgbClr val="999999"/>
              </a:buClr>
              <a:buNone/>
            </a:pPr>
            <a:r>
              <a:rPr lang="fr-FR" sz="80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Calcul de la rotation des stocks - Valorisation des stocks en euros</a:t>
            </a:r>
            <a:endParaRPr lang="fr" sz="800" i="1" dirty="0">
              <a:solidFill>
                <a:schemeClr val="accent5">
                  <a:lumMod val="50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Image 11" descr="Une image contenant texte, capture d’écran, logiciel&#10;&#10;Le contenu généré par l’IA peut être incorrect.">
            <a:extLst>
              <a:ext uri="{FF2B5EF4-FFF2-40B4-BE49-F238E27FC236}">
                <a16:creationId xmlns:a16="http://schemas.microsoft.com/office/drawing/2014/main" id="{7D0F4116-298F-2CE2-25BF-7468FE27F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397" y="3332902"/>
            <a:ext cx="4435959" cy="1800167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13" name="Flèche : angle droit 12">
            <a:extLst>
              <a:ext uri="{FF2B5EF4-FFF2-40B4-BE49-F238E27FC236}">
                <a16:creationId xmlns:a16="http://schemas.microsoft.com/office/drawing/2014/main" id="{BB98EF7F-186C-12C3-8A86-2721A91957BC}"/>
              </a:ext>
            </a:extLst>
          </p:cNvPr>
          <p:cNvSpPr/>
          <p:nvPr/>
        </p:nvSpPr>
        <p:spPr>
          <a:xfrm rot="10800000">
            <a:off x="1464875" y="2375600"/>
            <a:ext cx="850392" cy="731520"/>
          </a:xfrm>
          <a:prstGeom prst="bentUp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angle droit 13">
            <a:extLst>
              <a:ext uri="{FF2B5EF4-FFF2-40B4-BE49-F238E27FC236}">
                <a16:creationId xmlns:a16="http://schemas.microsoft.com/office/drawing/2014/main" id="{D496175F-1FD9-A2B2-3CC6-84714215AF10}"/>
              </a:ext>
            </a:extLst>
          </p:cNvPr>
          <p:cNvSpPr/>
          <p:nvPr/>
        </p:nvSpPr>
        <p:spPr>
          <a:xfrm flipV="1">
            <a:off x="6828734" y="2336585"/>
            <a:ext cx="850392" cy="770536"/>
          </a:xfrm>
          <a:prstGeom prst="bentUp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 descr="Une image contenant texte, ligne, capture d’écran, Tracé&#10;&#10;Le contenu généré par l’IA peut être incorrect.">
            <a:extLst>
              <a:ext uri="{FF2B5EF4-FFF2-40B4-BE49-F238E27FC236}">
                <a16:creationId xmlns:a16="http://schemas.microsoft.com/office/drawing/2014/main" id="{72BEEDBB-2992-306A-350A-62B9754F4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54" y="-627328"/>
            <a:ext cx="5850610" cy="103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41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502E3184-2005-DFB4-A73E-DF90EF4A8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>
            <a:extLst>
              <a:ext uri="{FF2B5EF4-FFF2-40B4-BE49-F238E27FC236}">
                <a16:creationId xmlns:a16="http://schemas.microsoft.com/office/drawing/2014/main" id="{7CAAB0F5-6B1C-7275-22FC-BC86D9D097E9}"/>
              </a:ext>
            </a:extLst>
          </p:cNvPr>
          <p:cNvSpPr/>
          <p:nvPr/>
        </p:nvSpPr>
        <p:spPr>
          <a:xfrm>
            <a:off x="0" y="0"/>
            <a:ext cx="9144000" cy="1390200"/>
          </a:xfrm>
          <a:prstGeom prst="rect">
            <a:avLst/>
          </a:prstGeom>
          <a:solidFill>
            <a:srgbClr val="004D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3C916062-1956-AE63-A001-7E34BB484B13}"/>
              </a:ext>
            </a:extLst>
          </p:cNvPr>
          <p:cNvSpPr/>
          <p:nvPr/>
        </p:nvSpPr>
        <p:spPr>
          <a:xfrm>
            <a:off x="1012175" y="993350"/>
            <a:ext cx="452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65;p4">
            <a:extLst>
              <a:ext uri="{FF2B5EF4-FFF2-40B4-BE49-F238E27FC236}">
                <a16:creationId xmlns:a16="http://schemas.microsoft.com/office/drawing/2014/main" id="{7CEE08B9-7E57-0F91-E186-3F5EE3FBF875}"/>
              </a:ext>
            </a:extLst>
          </p:cNvPr>
          <p:cNvSpPr txBox="1"/>
          <p:nvPr/>
        </p:nvSpPr>
        <p:spPr>
          <a:xfrm>
            <a:off x="415077" y="34053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fr" sz="2500" b="0" i="0" u="none" strike="noStrike" cap="none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Analyses </a:t>
            </a:r>
            <a:r>
              <a:rPr lang="fr" sz="25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Exploratoires</a:t>
            </a:r>
            <a:r>
              <a:rPr lang="fr" sz="2500" b="0" i="0" u="none" strike="noStrike" cap="none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 des Données </a:t>
            </a:r>
            <a:endParaRPr sz="2500" b="0" i="0" u="none" strike="noStrike" cap="none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Image 3" descr="Une image contenant texte, capture d’écran, ligne, diagramme&#10;&#10;Le contenu généré par l’IA peut être incorrect.">
            <a:extLst>
              <a:ext uri="{FF2B5EF4-FFF2-40B4-BE49-F238E27FC236}">
                <a16:creationId xmlns:a16="http://schemas.microsoft.com/office/drawing/2014/main" id="{265A4131-F017-D0DB-F60B-E0A662D3E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9" y="2017528"/>
            <a:ext cx="9043261" cy="1825847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5037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03CBB653-1FA5-B2C1-56AC-CA2B0E6E8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>
            <a:extLst>
              <a:ext uri="{FF2B5EF4-FFF2-40B4-BE49-F238E27FC236}">
                <a16:creationId xmlns:a16="http://schemas.microsoft.com/office/drawing/2014/main" id="{D3F4F0B1-FD88-DED6-7C06-53FD62D40C2B}"/>
              </a:ext>
            </a:extLst>
          </p:cNvPr>
          <p:cNvSpPr/>
          <p:nvPr/>
        </p:nvSpPr>
        <p:spPr>
          <a:xfrm>
            <a:off x="0" y="0"/>
            <a:ext cx="9144000" cy="1390200"/>
          </a:xfrm>
          <a:prstGeom prst="rect">
            <a:avLst/>
          </a:prstGeom>
          <a:solidFill>
            <a:srgbClr val="004D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D18EA13A-A8C7-31BB-EFB1-457CB237E71F}"/>
              </a:ext>
            </a:extLst>
          </p:cNvPr>
          <p:cNvSpPr/>
          <p:nvPr/>
        </p:nvSpPr>
        <p:spPr>
          <a:xfrm>
            <a:off x="1012175" y="993350"/>
            <a:ext cx="452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65;p4">
            <a:extLst>
              <a:ext uri="{FF2B5EF4-FFF2-40B4-BE49-F238E27FC236}">
                <a16:creationId xmlns:a16="http://schemas.microsoft.com/office/drawing/2014/main" id="{A4AE85F8-5E65-4219-AB92-958041354CA8}"/>
              </a:ext>
            </a:extLst>
          </p:cNvPr>
          <p:cNvSpPr txBox="1"/>
          <p:nvPr/>
        </p:nvSpPr>
        <p:spPr>
          <a:xfrm>
            <a:off x="415077" y="34053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fr" sz="2500" b="0" i="0" u="none" strike="noStrike" cap="none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Analyses </a:t>
            </a:r>
            <a:r>
              <a:rPr lang="fr" sz="25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Exploratoires</a:t>
            </a:r>
            <a:r>
              <a:rPr lang="fr" sz="2500" b="0" i="0" u="none" strike="noStrike" cap="none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 des Données </a:t>
            </a:r>
            <a:endParaRPr sz="2500" b="0" i="0" u="none" strike="noStrike" cap="none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age 2" descr="Une image contenant ligne, capture d’écran, texte&#10;&#10;Le contenu généré par l’IA peut être incorrect.">
            <a:extLst>
              <a:ext uri="{FF2B5EF4-FFF2-40B4-BE49-F238E27FC236}">
                <a16:creationId xmlns:a16="http://schemas.microsoft.com/office/drawing/2014/main" id="{B831B08E-7287-070C-037A-4B3C9CD4A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1" y="2278251"/>
            <a:ext cx="9000638" cy="1735810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97302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FFEF12F4-09F6-11E0-96A9-A8ECA438D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>
            <a:extLst>
              <a:ext uri="{FF2B5EF4-FFF2-40B4-BE49-F238E27FC236}">
                <a16:creationId xmlns:a16="http://schemas.microsoft.com/office/drawing/2014/main" id="{BE988881-842E-C63F-B546-C5616C8E3A6F}"/>
              </a:ext>
            </a:extLst>
          </p:cNvPr>
          <p:cNvSpPr/>
          <p:nvPr/>
        </p:nvSpPr>
        <p:spPr>
          <a:xfrm>
            <a:off x="0" y="0"/>
            <a:ext cx="9144000" cy="1390200"/>
          </a:xfrm>
          <a:prstGeom prst="rect">
            <a:avLst/>
          </a:prstGeom>
          <a:solidFill>
            <a:srgbClr val="004D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177A0FE7-B7F1-06B8-0F3F-FE6AAA461A04}"/>
              </a:ext>
            </a:extLst>
          </p:cNvPr>
          <p:cNvSpPr/>
          <p:nvPr/>
        </p:nvSpPr>
        <p:spPr>
          <a:xfrm>
            <a:off x="1012175" y="993350"/>
            <a:ext cx="452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65;p4">
            <a:extLst>
              <a:ext uri="{FF2B5EF4-FFF2-40B4-BE49-F238E27FC236}">
                <a16:creationId xmlns:a16="http://schemas.microsoft.com/office/drawing/2014/main" id="{E971E117-3D5D-8264-51CF-7797AA0780F9}"/>
              </a:ext>
            </a:extLst>
          </p:cNvPr>
          <p:cNvSpPr txBox="1"/>
          <p:nvPr/>
        </p:nvSpPr>
        <p:spPr>
          <a:xfrm>
            <a:off x="415077" y="34053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fr" sz="2500" b="0" i="0" u="none" strike="noStrike" cap="none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Analyses </a:t>
            </a:r>
            <a:r>
              <a:rPr lang="fr" sz="25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Exploratoires</a:t>
            </a:r>
            <a:r>
              <a:rPr lang="fr" sz="2500" b="0" i="0" u="none" strike="noStrike" cap="none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 des Données </a:t>
            </a:r>
            <a:endParaRPr sz="2500" b="0" i="0" u="none" strike="noStrike" cap="none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Image 3" descr="Une image contenant texte, capture d’écran">
            <a:extLst>
              <a:ext uri="{FF2B5EF4-FFF2-40B4-BE49-F238E27FC236}">
                <a16:creationId xmlns:a16="http://schemas.microsoft.com/office/drawing/2014/main" id="{50CC3565-2B1E-89E6-291B-540F398F5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74" y="1921807"/>
            <a:ext cx="7617051" cy="2451305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3895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27838AAA-30B5-CF52-2112-8D21C2BF9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>
            <a:extLst>
              <a:ext uri="{FF2B5EF4-FFF2-40B4-BE49-F238E27FC236}">
                <a16:creationId xmlns:a16="http://schemas.microsoft.com/office/drawing/2014/main" id="{88210B24-09D3-8A9E-2A45-0CE481BCFBFB}"/>
              </a:ext>
            </a:extLst>
          </p:cNvPr>
          <p:cNvSpPr/>
          <p:nvPr/>
        </p:nvSpPr>
        <p:spPr>
          <a:xfrm>
            <a:off x="0" y="0"/>
            <a:ext cx="9144000" cy="1390200"/>
          </a:xfrm>
          <a:prstGeom prst="rect">
            <a:avLst/>
          </a:prstGeom>
          <a:solidFill>
            <a:srgbClr val="004D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8A486738-9545-72CF-EA80-D1E9B1484CFB}"/>
              </a:ext>
            </a:extLst>
          </p:cNvPr>
          <p:cNvSpPr/>
          <p:nvPr/>
        </p:nvSpPr>
        <p:spPr>
          <a:xfrm>
            <a:off x="1012175" y="993350"/>
            <a:ext cx="452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65;p4">
            <a:extLst>
              <a:ext uri="{FF2B5EF4-FFF2-40B4-BE49-F238E27FC236}">
                <a16:creationId xmlns:a16="http://schemas.microsoft.com/office/drawing/2014/main" id="{D2F89B92-DA4A-0481-CEE5-124263A958B3}"/>
              </a:ext>
            </a:extLst>
          </p:cNvPr>
          <p:cNvSpPr txBox="1"/>
          <p:nvPr/>
        </p:nvSpPr>
        <p:spPr>
          <a:xfrm>
            <a:off x="415077" y="34053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fr" sz="2500" b="0" i="0" u="none" strike="noStrike" cap="none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Analyses </a:t>
            </a:r>
            <a:r>
              <a:rPr lang="fr" sz="25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Exploratoires</a:t>
            </a:r>
            <a:r>
              <a:rPr lang="fr" sz="2500" b="0" i="0" u="none" strike="noStrike" cap="none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 des Données </a:t>
            </a:r>
            <a:endParaRPr sz="2500" b="0" i="0" u="none" strike="noStrike" cap="none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age 2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92A2287A-211B-6301-2BFA-37BEDEB11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19" y="1478061"/>
            <a:ext cx="8036230" cy="3592161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4513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5256363D-6C42-1F62-E65C-0AFFC75EE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>
            <a:extLst>
              <a:ext uri="{FF2B5EF4-FFF2-40B4-BE49-F238E27FC236}">
                <a16:creationId xmlns:a16="http://schemas.microsoft.com/office/drawing/2014/main" id="{64B1FFC0-E8FD-AB33-D235-F8A20C7D9389}"/>
              </a:ext>
            </a:extLst>
          </p:cNvPr>
          <p:cNvSpPr/>
          <p:nvPr/>
        </p:nvSpPr>
        <p:spPr>
          <a:xfrm>
            <a:off x="0" y="0"/>
            <a:ext cx="9144000" cy="1390200"/>
          </a:xfrm>
          <a:prstGeom prst="rect">
            <a:avLst/>
          </a:prstGeom>
          <a:solidFill>
            <a:srgbClr val="004D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8CAFDF07-7789-903E-3DA8-EBA0FBDD3216}"/>
              </a:ext>
            </a:extLst>
          </p:cNvPr>
          <p:cNvSpPr/>
          <p:nvPr/>
        </p:nvSpPr>
        <p:spPr>
          <a:xfrm>
            <a:off x="1012175" y="993350"/>
            <a:ext cx="452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65;p4">
            <a:extLst>
              <a:ext uri="{FF2B5EF4-FFF2-40B4-BE49-F238E27FC236}">
                <a16:creationId xmlns:a16="http://schemas.microsoft.com/office/drawing/2014/main" id="{BEA515A1-A906-C2B5-4C5E-EC625F4EF930}"/>
              </a:ext>
            </a:extLst>
          </p:cNvPr>
          <p:cNvSpPr txBox="1"/>
          <p:nvPr/>
        </p:nvSpPr>
        <p:spPr>
          <a:xfrm>
            <a:off x="415077" y="34053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fr" sz="2500" b="0" i="0" u="none" strike="noStrike" cap="none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Analyses </a:t>
            </a:r>
            <a:r>
              <a:rPr lang="fr" sz="25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Exploratoires</a:t>
            </a:r>
            <a:r>
              <a:rPr lang="fr" sz="2500" b="0" i="0" u="none" strike="noStrike" cap="none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 des Données </a:t>
            </a:r>
            <a:endParaRPr sz="2500" b="0" i="0" u="none" strike="noStrike" cap="none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63;p4">
            <a:extLst>
              <a:ext uri="{FF2B5EF4-FFF2-40B4-BE49-F238E27FC236}">
                <a16:creationId xmlns:a16="http://schemas.microsoft.com/office/drawing/2014/main" id="{B085C48B-B230-E63D-8A44-7D9F803AEAE5}"/>
              </a:ext>
            </a:extLst>
          </p:cNvPr>
          <p:cNvSpPr txBox="1">
            <a:spLocks/>
          </p:cNvSpPr>
          <p:nvPr/>
        </p:nvSpPr>
        <p:spPr>
          <a:xfrm>
            <a:off x="2219782" y="1554584"/>
            <a:ext cx="4521764" cy="89725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Clr>
                <a:srgbClr val="999999"/>
              </a:buClr>
              <a:buNone/>
            </a:pPr>
            <a:r>
              <a:rPr lang="fr-FR" sz="1050" b="1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Remarques et difficultés</a:t>
            </a:r>
            <a:r>
              <a:rPr lang="fr-FR" sz="1050" b="0" i="0" u="sng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105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Problèmes identifiés :</a:t>
            </a:r>
            <a:r>
              <a:rPr lang="fr-FR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8 erreurs majeures (valeurs négatives, incohérences, doublons)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105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Valeurs aberrantes :</a:t>
            </a:r>
            <a:r>
              <a:rPr lang="fr-FR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décelées via Z-Score et méthode des écarts interquartiles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105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- Doublons</a:t>
            </a:r>
            <a:r>
              <a:rPr lang="fr-FR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dans la base web (712 SKU en double) 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sz="1050" dirty="0">
                <a:solidFill>
                  <a:schemeClr val="accent5">
                    <a:lumMod val="50000"/>
                  </a:schemeClr>
                </a:solidFill>
                <a:latin typeface="Montserrat" panose="00000500000000000000" pitchFamily="2" charset="0"/>
              </a:rPr>
              <a:t>-</a:t>
            </a:r>
            <a:r>
              <a:rPr lang="fr-FR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fr-FR" sz="1050" b="1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Valeurs manquantes </a:t>
            </a:r>
            <a:r>
              <a:rPr lang="fr-FR" sz="1050" b="0" i="0" dirty="0">
                <a:solidFill>
                  <a:schemeClr val="accent5">
                    <a:lumMod val="50000"/>
                  </a:schemeClr>
                </a:solidFill>
                <a:effectLst/>
                <a:latin typeface="Montserrat" panose="00000500000000000000" pitchFamily="2" charset="0"/>
              </a:rPr>
              <a:t>importantes dans certaines colonnes</a:t>
            </a:r>
            <a:endParaRPr lang="fr" sz="1050" i="1" dirty="0">
              <a:solidFill>
                <a:schemeClr val="accent5">
                  <a:lumMod val="50000"/>
                </a:schemeClr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Image 4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B0EA6817-365B-88B7-A639-C4D329BA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470" y="2589435"/>
            <a:ext cx="5569060" cy="793519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pic>
        <p:nvPicPr>
          <p:cNvPr id="10" name="Image 9" descr="Une image contenant texte, capture d’écran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863D27E4-C39F-BB86-BD31-62C903833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142" y="3520555"/>
            <a:ext cx="5386388" cy="1622945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5444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0878672A-B728-CFC7-FA40-6EE8718F7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>
            <a:extLst>
              <a:ext uri="{FF2B5EF4-FFF2-40B4-BE49-F238E27FC236}">
                <a16:creationId xmlns:a16="http://schemas.microsoft.com/office/drawing/2014/main" id="{31567D26-C6A2-3CA3-C518-F787A4BB3F9B}"/>
              </a:ext>
            </a:extLst>
          </p:cNvPr>
          <p:cNvSpPr/>
          <p:nvPr/>
        </p:nvSpPr>
        <p:spPr>
          <a:xfrm>
            <a:off x="0" y="0"/>
            <a:ext cx="9144000" cy="1390200"/>
          </a:xfrm>
          <a:prstGeom prst="rect">
            <a:avLst/>
          </a:prstGeom>
          <a:solidFill>
            <a:srgbClr val="004D4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A04D827B-F7DE-6691-1FE6-B17CA3493DA3}"/>
              </a:ext>
            </a:extLst>
          </p:cNvPr>
          <p:cNvSpPr/>
          <p:nvPr/>
        </p:nvSpPr>
        <p:spPr>
          <a:xfrm>
            <a:off x="1012175" y="993350"/>
            <a:ext cx="452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65;p4">
            <a:extLst>
              <a:ext uri="{FF2B5EF4-FFF2-40B4-BE49-F238E27FC236}">
                <a16:creationId xmlns:a16="http://schemas.microsoft.com/office/drawing/2014/main" id="{34593D2B-DE44-2188-9B33-3DB6EAA62CA2}"/>
              </a:ext>
            </a:extLst>
          </p:cNvPr>
          <p:cNvSpPr txBox="1"/>
          <p:nvPr/>
        </p:nvSpPr>
        <p:spPr>
          <a:xfrm>
            <a:off x="415077" y="34053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fr" sz="2500" b="0" i="0" u="none" strike="noStrike" cap="none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Analyses </a:t>
            </a:r>
            <a:r>
              <a:rPr lang="fr" sz="25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Exploratoires</a:t>
            </a:r>
            <a:r>
              <a:rPr lang="fr" sz="2500" b="0" i="0" u="none" strike="noStrike" cap="none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 des Données </a:t>
            </a:r>
            <a:endParaRPr sz="2500" b="0" i="0" u="none" strike="noStrike" cap="none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age 2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2C2E7F20-888F-6414-A36D-B89407472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396" y="1422136"/>
            <a:ext cx="6597208" cy="37213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2729898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7689</TotalTime>
  <Words>1116</Words>
  <Application>Microsoft Office PowerPoint</Application>
  <PresentationFormat>Affichage à l'écran (16:9)</PresentationFormat>
  <Paragraphs>128</Paragraphs>
  <Slides>17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Montserrat</vt:lpstr>
      <vt:lpstr>Arial</vt:lpstr>
      <vt:lpstr>Fira Code</vt:lpstr>
      <vt:lpstr>Simple 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Jordan Abder</cp:lastModifiedBy>
  <cp:revision>73</cp:revision>
  <dcterms:modified xsi:type="dcterms:W3CDTF">2025-03-12T12:09:42Z</dcterms:modified>
</cp:coreProperties>
</file>